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Advent Pro SemiBold"/>
      <p:regular r:id="rId16"/>
      <p:bold r:id="rId17"/>
    </p:embeddedFont>
    <p:embeddedFont>
      <p:font typeface="Fira Sans Extra Condensed Medium"/>
      <p:regular r:id="rId18"/>
      <p:bold r:id="rId19"/>
      <p:italic r:id="rId20"/>
      <p:boldItalic r:id="rId21"/>
    </p:embeddedFont>
    <p:embeddedFont>
      <p:font typeface="Fira Sans Condensed Medium"/>
      <p:regular r:id="rId22"/>
      <p:bold r:id="rId23"/>
      <p:italic r:id="rId24"/>
      <p:boldItalic r:id="rId25"/>
    </p:embeddedFont>
    <p:embeddedFont>
      <p:font typeface="Maven Pro"/>
      <p:regular r:id="rId26"/>
      <p:bold r:id="rId27"/>
    </p:embeddedFont>
    <p:embeddedFont>
      <p:font typeface="Share Tech"/>
      <p:regular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iraSansExtraCondensedMedium-italic.fntdata"/><Relationship Id="rId22" Type="http://schemas.openxmlformats.org/officeDocument/2006/relationships/font" Target="fonts/FiraSansCondensedMedium-regular.fntdata"/><Relationship Id="rId21" Type="http://schemas.openxmlformats.org/officeDocument/2006/relationships/font" Target="fonts/FiraSansExtraCondensedMedium-boldItalic.fntdata"/><Relationship Id="rId24" Type="http://schemas.openxmlformats.org/officeDocument/2006/relationships/font" Target="fonts/FiraSansCondensedMedium-italic.fntdata"/><Relationship Id="rId23" Type="http://schemas.openxmlformats.org/officeDocument/2006/relationships/font" Target="fonts/FiraSansCondensed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avenPro-regular.fntdata"/><Relationship Id="rId25" Type="http://schemas.openxmlformats.org/officeDocument/2006/relationships/font" Target="fonts/FiraSansCondensedMedium-boldItalic.fntdata"/><Relationship Id="rId28" Type="http://schemas.openxmlformats.org/officeDocument/2006/relationships/font" Target="fonts/ShareTech-regular.fntdata"/><Relationship Id="rId27" Type="http://schemas.openxmlformats.org/officeDocument/2006/relationships/font" Target="fonts/MavenPro-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AdventProSemiBold-bold.fntdata"/><Relationship Id="rId16" Type="http://schemas.openxmlformats.org/officeDocument/2006/relationships/font" Target="fonts/AdventProSemiBold-regular.fntdata"/><Relationship Id="rId19" Type="http://schemas.openxmlformats.org/officeDocument/2006/relationships/font" Target="fonts/FiraSansExtraCondensedMedium-bold.fntdata"/><Relationship Id="rId18" Type="http://schemas.openxmlformats.org/officeDocument/2006/relationships/font" Target="fonts/FiraSansExtraCondensedMedium-regular.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6c52a2e8d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c52a2e8d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cc11332db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cc11332db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cc11332db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cc11332db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6c60e245bf_1_3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6c60e245bf_1_3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6c4305b0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6c4305b0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6c4305b0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6c4305b0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6c4305b01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6c4305b01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6c4305b0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6c4305b0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cc11332c5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cc11332c5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ce3aaed8b7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ce3aaed8b7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ce3aaed8b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ce3aaed8b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175" name="Shape 175"/>
        <p:cNvGrpSpPr/>
        <p:nvPr/>
      </p:nvGrpSpPr>
      <p:grpSpPr>
        <a:xfrm>
          <a:off x="0" y="0"/>
          <a:ext cx="0" cy="0"/>
          <a:chOff x="0" y="0"/>
          <a:chExt cx="0" cy="0"/>
        </a:xfrm>
      </p:grpSpPr>
      <p:sp>
        <p:nvSpPr>
          <p:cNvPr id="176" name="Google Shape;176;p11"/>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 name="Google Shape;177;p11"/>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8" name="Google Shape;178;p11"/>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1"/>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11"/>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11"/>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11"/>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7" name="Shape 217"/>
        <p:cNvGrpSpPr/>
        <p:nvPr/>
      </p:nvGrpSpPr>
      <p:grpSpPr>
        <a:xfrm>
          <a:off x="0" y="0"/>
          <a:ext cx="0" cy="0"/>
          <a:chOff x="0" y="0"/>
          <a:chExt cx="0" cy="0"/>
        </a:xfrm>
      </p:grpSpPr>
      <p:sp>
        <p:nvSpPr>
          <p:cNvPr id="218" name="Google Shape;218;p12"/>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2"/>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2"/>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2"/>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2"/>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2"/>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2"/>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2"/>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2"/>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2"/>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2"/>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2"/>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2"/>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2"/>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2"/>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2"/>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2"/>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2"/>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2"/>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2"/>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2"/>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2"/>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2"/>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2"/>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2"/>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2"/>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2"/>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2"/>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2"/>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2"/>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2"/>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2"/>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2"/>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56" name="Shape 256"/>
        <p:cNvGrpSpPr/>
        <p:nvPr/>
      </p:nvGrpSpPr>
      <p:grpSpPr>
        <a:xfrm>
          <a:off x="0" y="0"/>
          <a:ext cx="0" cy="0"/>
          <a:chOff x="0" y="0"/>
          <a:chExt cx="0" cy="0"/>
        </a:xfrm>
      </p:grpSpPr>
      <p:sp>
        <p:nvSpPr>
          <p:cNvPr id="257" name="Google Shape;257;p13"/>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58" name="Google Shape;258;p13"/>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69" name="Google Shape;269;p13"/>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0" name="Google Shape;270;p13"/>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2" name="Google Shape;272;p13"/>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3" name="Google Shape;273;p13"/>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75" name="Google Shape;275;p13"/>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6" name="Google Shape;276;p13"/>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78" name="Shape 278"/>
        <p:cNvGrpSpPr/>
        <p:nvPr/>
      </p:nvGrpSpPr>
      <p:grpSpPr>
        <a:xfrm>
          <a:off x="0" y="0"/>
          <a:ext cx="0" cy="0"/>
          <a:chOff x="0" y="0"/>
          <a:chExt cx="0" cy="0"/>
        </a:xfrm>
      </p:grpSpPr>
      <p:sp>
        <p:nvSpPr>
          <p:cNvPr id="279" name="Google Shape;279;p14"/>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0" name="Google Shape;280;p14"/>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1" name="Google Shape;281;p14"/>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2" name="Google Shape;282;p14"/>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3" name="Google Shape;283;p14"/>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4"/>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293" name="Shape 293"/>
        <p:cNvGrpSpPr/>
        <p:nvPr/>
      </p:nvGrpSpPr>
      <p:grpSpPr>
        <a:xfrm>
          <a:off x="0" y="0"/>
          <a:ext cx="0" cy="0"/>
          <a:chOff x="0" y="0"/>
          <a:chExt cx="0" cy="0"/>
        </a:xfrm>
      </p:grpSpPr>
      <p:sp>
        <p:nvSpPr>
          <p:cNvPr id="294" name="Google Shape;294;p1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4" name="Google Shape;304;p15"/>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5" name="Google Shape;305;p15"/>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6" name="Google Shape;306;p15"/>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7" name="Google Shape;307;p15"/>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8" name="Google Shape;308;p15"/>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9" name="Google Shape;309;p15"/>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10" name="Shape 310"/>
        <p:cNvGrpSpPr/>
        <p:nvPr/>
      </p:nvGrpSpPr>
      <p:grpSpPr>
        <a:xfrm>
          <a:off x="0" y="0"/>
          <a:ext cx="0" cy="0"/>
          <a:chOff x="0" y="0"/>
          <a:chExt cx="0" cy="0"/>
        </a:xfrm>
      </p:grpSpPr>
      <p:sp>
        <p:nvSpPr>
          <p:cNvPr id="311" name="Google Shape;311;p16"/>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2" name="Google Shape;312;p16"/>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3" name="Google Shape;313;p16"/>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4" name="Google Shape;314;p16"/>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16"/>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6" name="Google Shape;316;p16"/>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7" name="Google Shape;317;p16"/>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18" name="Google Shape;318;p16"/>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9" name="Google Shape;319;p16"/>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0" name="Google Shape;320;p16"/>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1" name="Google Shape;321;p16"/>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2" name="Google Shape;322;p16"/>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3" name="Google Shape;323;p16"/>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4" name="Google Shape;324;p1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33" name="Shape 333"/>
        <p:cNvGrpSpPr/>
        <p:nvPr/>
      </p:nvGrpSpPr>
      <p:grpSpPr>
        <a:xfrm>
          <a:off x="0" y="0"/>
          <a:ext cx="0" cy="0"/>
          <a:chOff x="0" y="0"/>
          <a:chExt cx="0" cy="0"/>
        </a:xfrm>
      </p:grpSpPr>
      <p:sp>
        <p:nvSpPr>
          <p:cNvPr id="334" name="Google Shape;334;p17"/>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5" name="Google Shape;335;p17"/>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6" name="Google Shape;336;p17"/>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7" name="Google Shape;337;p17"/>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8" name="Google Shape;338;p17"/>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9" name="Google Shape;339;p17"/>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0" name="Google Shape;340;p17"/>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1" name="Google Shape;341;p17"/>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2" name="Google Shape;342;p17"/>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43" name="Google Shape;343;p17"/>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53" name="Shape 353"/>
        <p:cNvGrpSpPr/>
        <p:nvPr/>
      </p:nvGrpSpPr>
      <p:grpSpPr>
        <a:xfrm>
          <a:off x="0" y="0"/>
          <a:ext cx="0" cy="0"/>
          <a:chOff x="0" y="0"/>
          <a:chExt cx="0" cy="0"/>
        </a:xfrm>
      </p:grpSpPr>
      <p:sp>
        <p:nvSpPr>
          <p:cNvPr id="354" name="Google Shape;354;p18"/>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5" name="Google Shape;355;p18"/>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6" name="Google Shape;356;p18"/>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7" name="Google Shape;357;p18"/>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18"/>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9" name="Google Shape;359;p18"/>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18"/>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61" name="Google Shape;361;p18"/>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18"/>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18"/>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73" name="Shape 373"/>
        <p:cNvGrpSpPr/>
        <p:nvPr/>
      </p:nvGrpSpPr>
      <p:grpSpPr>
        <a:xfrm>
          <a:off x="0" y="0"/>
          <a:ext cx="0" cy="0"/>
          <a:chOff x="0" y="0"/>
          <a:chExt cx="0" cy="0"/>
        </a:xfrm>
      </p:grpSpPr>
      <p:sp>
        <p:nvSpPr>
          <p:cNvPr id="374" name="Google Shape;374;p19"/>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75" name="Google Shape;375;p19"/>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76" name="Google Shape;376;p19"/>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 name="Google Shape;397;p19"/>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19"/>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09" name="Shape 409"/>
        <p:cNvGrpSpPr/>
        <p:nvPr/>
      </p:nvGrpSpPr>
      <p:grpSpPr>
        <a:xfrm>
          <a:off x="0" y="0"/>
          <a:ext cx="0" cy="0"/>
          <a:chOff x="0" y="0"/>
          <a:chExt cx="0" cy="0"/>
        </a:xfrm>
      </p:grpSpPr>
      <p:sp>
        <p:nvSpPr>
          <p:cNvPr id="410" name="Google Shape;410;p20"/>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11" name="Google Shape;411;p2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12" name="Google Shape;412;p20"/>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13" name="Google Shape;413;p20"/>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3"/>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57" name="Google Shape;57;p3"/>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8" name="Google Shape;58;p3"/>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24"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25" name="Shape 4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sp>
        <p:nvSpPr>
          <p:cNvPr id="60" name="Google Shape;60;p4"/>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61" name="Google Shape;61;p4"/>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62" name="Google Shape;62;p4"/>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4"/>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5"/>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0" name="Google Shape;80;p5"/>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1" name="Google Shape;81;p5"/>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2" name="Google Shape;82;p5"/>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3" name="Google Shape;83;p5"/>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84" name="Google Shape;84;p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95" name="Google Shape;95;p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sp>
        <p:nvSpPr>
          <p:cNvPr id="106" name="Google Shape;106;p7"/>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07" name="Google Shape;107;p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8" name="Google Shape;108;p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7" name="Shape 117"/>
        <p:cNvGrpSpPr/>
        <p:nvPr/>
      </p:nvGrpSpPr>
      <p:grpSpPr>
        <a:xfrm>
          <a:off x="0" y="0"/>
          <a:ext cx="0" cy="0"/>
          <a:chOff x="0" y="0"/>
          <a:chExt cx="0" cy="0"/>
        </a:xfrm>
      </p:grpSpPr>
      <p:sp>
        <p:nvSpPr>
          <p:cNvPr id="118" name="Google Shape;118;p8"/>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9" name="Google Shape;119;p8"/>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8"/>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8"/>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8"/>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8"/>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9" name="Shape 169"/>
        <p:cNvGrpSpPr/>
        <p:nvPr/>
      </p:nvGrpSpPr>
      <p:grpSpPr>
        <a:xfrm>
          <a:off x="0" y="0"/>
          <a:ext cx="0" cy="0"/>
          <a:chOff x="0" y="0"/>
          <a:chExt cx="0" cy="0"/>
        </a:xfrm>
      </p:grpSpPr>
      <p:sp>
        <p:nvSpPr>
          <p:cNvPr id="170" name="Google Shape;17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1" name="Google Shape;17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72" name="Google Shape;17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sp>
        <p:nvSpPr>
          <p:cNvPr id="174" name="Google Shape;174;p10"/>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s://public.tableau.com/views/UFC_16170959562780/UFCPredictor?:language=en&amp;:display_count=y&amp;:origin=viz_share_link" TargetMode="Externa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public.tableau.com/views/UFC_16170959562780/UFCPredictor?:language=en&amp;:display_count=y&amp;:origin=viz_share_link" TargetMode="Externa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3"/>
          <p:cNvSpPr txBox="1"/>
          <p:nvPr>
            <p:ph idx="1" type="subTitle"/>
          </p:nvPr>
        </p:nvSpPr>
        <p:spPr>
          <a:xfrm>
            <a:off x="2911900" y="3012088"/>
            <a:ext cx="3295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quest to predict the </a:t>
            </a:r>
            <a:r>
              <a:rPr lang="en"/>
              <a:t>unknown</a:t>
            </a:r>
            <a:endParaRPr/>
          </a:p>
        </p:txBody>
      </p:sp>
      <p:sp>
        <p:nvSpPr>
          <p:cNvPr id="431" name="Google Shape;431;p23"/>
          <p:cNvSpPr txBox="1"/>
          <p:nvPr>
            <p:ph type="ctrTitle"/>
          </p:nvPr>
        </p:nvSpPr>
        <p:spPr>
          <a:xfrm>
            <a:off x="943950" y="1784838"/>
            <a:ext cx="7256100" cy="127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UFC Match Outcome Predictor </a:t>
            </a:r>
            <a:endParaRPr sz="4800"/>
          </a:p>
        </p:txBody>
      </p:sp>
      <p:sp>
        <p:nvSpPr>
          <p:cNvPr id="432" name="Google Shape;432;p23"/>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5969504" y="3118803"/>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3"/>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23"/>
          <p:cNvGrpSpPr/>
          <p:nvPr/>
        </p:nvGrpSpPr>
        <p:grpSpPr>
          <a:xfrm>
            <a:off x="6232314" y="3696331"/>
            <a:ext cx="121434" cy="1073147"/>
            <a:chOff x="6232314" y="3696331"/>
            <a:chExt cx="121434" cy="1073147"/>
          </a:xfrm>
        </p:grpSpPr>
        <p:sp>
          <p:nvSpPr>
            <p:cNvPr id="439" name="Google Shape;439;p23"/>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3"/>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23"/>
          <p:cNvGrpSpPr/>
          <p:nvPr/>
        </p:nvGrpSpPr>
        <p:grpSpPr>
          <a:xfrm>
            <a:off x="6780548" y="337714"/>
            <a:ext cx="133252" cy="1952377"/>
            <a:chOff x="6780548" y="337714"/>
            <a:chExt cx="133252" cy="1952377"/>
          </a:xfrm>
        </p:grpSpPr>
        <p:sp>
          <p:nvSpPr>
            <p:cNvPr id="442" name="Google Shape;442;p2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23"/>
          <p:cNvGrpSpPr/>
          <p:nvPr/>
        </p:nvGrpSpPr>
        <p:grpSpPr>
          <a:xfrm>
            <a:off x="1608717" y="1280046"/>
            <a:ext cx="199237" cy="2828935"/>
            <a:chOff x="1608717" y="1280046"/>
            <a:chExt cx="199237" cy="2828935"/>
          </a:xfrm>
        </p:grpSpPr>
        <p:sp>
          <p:nvSpPr>
            <p:cNvPr id="445" name="Google Shape;445;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23"/>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3"/>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23"/>
          <p:cNvGrpSpPr/>
          <p:nvPr/>
        </p:nvGrpSpPr>
        <p:grpSpPr>
          <a:xfrm>
            <a:off x="8008096" y="2108910"/>
            <a:ext cx="199001" cy="2139769"/>
            <a:chOff x="8008096" y="2108910"/>
            <a:chExt cx="199001" cy="2139769"/>
          </a:xfrm>
        </p:grpSpPr>
        <p:sp>
          <p:nvSpPr>
            <p:cNvPr id="451" name="Google Shape;451;p2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23"/>
          <p:cNvGrpSpPr/>
          <p:nvPr/>
        </p:nvGrpSpPr>
        <p:grpSpPr>
          <a:xfrm>
            <a:off x="4472500" y="3928605"/>
            <a:ext cx="199001" cy="867198"/>
            <a:chOff x="4475150" y="4052605"/>
            <a:chExt cx="199001" cy="867198"/>
          </a:xfrm>
        </p:grpSpPr>
        <p:sp>
          <p:nvSpPr>
            <p:cNvPr id="454" name="Google Shape;454;p23"/>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3"/>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7" name="Google Shape;457;p23"/>
          <p:cNvPicPr preferRelativeResize="0"/>
          <p:nvPr/>
        </p:nvPicPr>
        <p:blipFill>
          <a:blip r:embed="rId3">
            <a:alphaModFix/>
          </a:blip>
          <a:stretch>
            <a:fillRect/>
          </a:stretch>
        </p:blipFill>
        <p:spPr>
          <a:xfrm>
            <a:off x="3481867" y="450637"/>
            <a:ext cx="2180258" cy="1605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32"/>
          <p:cNvSpPr txBox="1"/>
          <p:nvPr>
            <p:ph type="ctrTitle"/>
          </p:nvPr>
        </p:nvSpPr>
        <p:spPr>
          <a:xfrm>
            <a:off x="290550" y="723675"/>
            <a:ext cx="8562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Sample 1 of Our Dashboard</a:t>
            </a:r>
            <a:endParaRPr/>
          </a:p>
        </p:txBody>
      </p:sp>
      <p:sp>
        <p:nvSpPr>
          <p:cNvPr id="665" name="Google Shape;665;p32"/>
          <p:cNvSpPr txBox="1"/>
          <p:nvPr/>
        </p:nvSpPr>
        <p:spPr>
          <a:xfrm>
            <a:off x="245925" y="3924400"/>
            <a:ext cx="8800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latin typeface="Maven Pro"/>
                <a:ea typeface="Maven Pro"/>
                <a:cs typeface="Maven Pro"/>
                <a:sym typeface="Maven Pro"/>
                <a:hlinkClick r:id="rId3"/>
              </a:rPr>
              <a:t>URL&gt;&gt; https://public.tableau.com/views/UFC_16170959562780/UFCPredictor?:language=en&amp;:display_count=y&amp;:origin=viz_share_link</a:t>
            </a:r>
            <a:endParaRPr sz="1100">
              <a:solidFill>
                <a:srgbClr val="FFFFFF"/>
              </a:solidFill>
              <a:latin typeface="Maven Pro"/>
              <a:ea typeface="Maven Pro"/>
              <a:cs typeface="Maven Pro"/>
              <a:sym typeface="Maven Pro"/>
            </a:endParaRPr>
          </a:p>
        </p:txBody>
      </p:sp>
      <p:sp>
        <p:nvSpPr>
          <p:cNvPr id="666" name="Google Shape;666;p32"/>
          <p:cNvSpPr txBox="1"/>
          <p:nvPr/>
        </p:nvSpPr>
        <p:spPr>
          <a:xfrm>
            <a:off x="1149850" y="4192325"/>
            <a:ext cx="722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aven Pro"/>
              <a:ea typeface="Maven Pro"/>
              <a:cs typeface="Maven Pro"/>
              <a:sym typeface="Maven Pro"/>
            </a:endParaRPr>
          </a:p>
        </p:txBody>
      </p:sp>
      <p:pic>
        <p:nvPicPr>
          <p:cNvPr id="667" name="Google Shape;667;p32"/>
          <p:cNvPicPr preferRelativeResize="0"/>
          <p:nvPr/>
        </p:nvPicPr>
        <p:blipFill>
          <a:blip r:embed="rId4">
            <a:alphaModFix/>
          </a:blip>
          <a:stretch>
            <a:fillRect/>
          </a:stretch>
        </p:blipFill>
        <p:spPr>
          <a:xfrm>
            <a:off x="2109600" y="1218863"/>
            <a:ext cx="4548445" cy="2705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33"/>
          <p:cNvSpPr txBox="1"/>
          <p:nvPr>
            <p:ph type="ctrTitle"/>
          </p:nvPr>
        </p:nvSpPr>
        <p:spPr>
          <a:xfrm>
            <a:off x="290550" y="723675"/>
            <a:ext cx="8562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Sample 2 of Our Dashboard</a:t>
            </a:r>
            <a:endParaRPr/>
          </a:p>
        </p:txBody>
      </p:sp>
      <p:sp>
        <p:nvSpPr>
          <p:cNvPr id="673" name="Google Shape;673;p33"/>
          <p:cNvSpPr txBox="1"/>
          <p:nvPr/>
        </p:nvSpPr>
        <p:spPr>
          <a:xfrm>
            <a:off x="245925" y="3924400"/>
            <a:ext cx="8800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latin typeface="Maven Pro"/>
                <a:ea typeface="Maven Pro"/>
                <a:cs typeface="Maven Pro"/>
                <a:sym typeface="Maven Pro"/>
                <a:hlinkClick r:id="rId3"/>
              </a:rPr>
              <a:t>URL&gt;&gt; https://public.tableau.com/views/UFC_16170959562780/UFCPredictor?:language=en&amp;:display_count=y&amp;:origin=viz_share_link</a:t>
            </a:r>
            <a:endParaRPr sz="1100">
              <a:solidFill>
                <a:srgbClr val="FFFFFF"/>
              </a:solidFill>
              <a:latin typeface="Maven Pro"/>
              <a:ea typeface="Maven Pro"/>
              <a:cs typeface="Maven Pro"/>
              <a:sym typeface="Maven Pro"/>
            </a:endParaRPr>
          </a:p>
        </p:txBody>
      </p:sp>
      <p:sp>
        <p:nvSpPr>
          <p:cNvPr id="674" name="Google Shape;674;p33"/>
          <p:cNvSpPr txBox="1"/>
          <p:nvPr/>
        </p:nvSpPr>
        <p:spPr>
          <a:xfrm>
            <a:off x="1149850" y="4192325"/>
            <a:ext cx="722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aven Pro"/>
              <a:ea typeface="Maven Pro"/>
              <a:cs typeface="Maven Pro"/>
              <a:sym typeface="Maven Pro"/>
            </a:endParaRPr>
          </a:p>
        </p:txBody>
      </p:sp>
      <p:pic>
        <p:nvPicPr>
          <p:cNvPr id="675" name="Google Shape;675;p33"/>
          <p:cNvPicPr preferRelativeResize="0"/>
          <p:nvPr/>
        </p:nvPicPr>
        <p:blipFill>
          <a:blip r:embed="rId4">
            <a:alphaModFix/>
          </a:blip>
          <a:stretch>
            <a:fillRect/>
          </a:stretch>
        </p:blipFill>
        <p:spPr>
          <a:xfrm>
            <a:off x="1799775" y="1301475"/>
            <a:ext cx="5544451" cy="2622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24"/>
          <p:cNvSpPr txBox="1"/>
          <p:nvPr>
            <p:ph idx="1" type="body"/>
          </p:nvPr>
        </p:nvSpPr>
        <p:spPr>
          <a:xfrm>
            <a:off x="638550" y="989475"/>
            <a:ext cx="7866900" cy="3786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00"/>
              <a:t>The What, When &amp; Where of Winning</a:t>
            </a:r>
            <a:endParaRPr sz="1300"/>
          </a:p>
          <a:p>
            <a:pPr indent="0" lvl="0" marL="0" rtl="0" algn="l">
              <a:lnSpc>
                <a:spcPct val="100000"/>
              </a:lnSpc>
              <a:spcBef>
                <a:spcPts val="1600"/>
              </a:spcBef>
              <a:spcAft>
                <a:spcPts val="0"/>
              </a:spcAft>
              <a:buNone/>
            </a:pPr>
            <a:r>
              <a:t/>
            </a:r>
            <a:endParaRPr sz="1600"/>
          </a:p>
          <a:p>
            <a:pPr indent="-317500" lvl="0" marL="457200" rtl="0" algn="l">
              <a:lnSpc>
                <a:spcPct val="100000"/>
              </a:lnSpc>
              <a:spcBef>
                <a:spcPts val="0"/>
              </a:spcBef>
              <a:spcAft>
                <a:spcPts val="0"/>
              </a:spcAft>
              <a:buSzPts val="1400"/>
              <a:buChar char="●"/>
            </a:pPr>
            <a:r>
              <a:rPr lang="en" sz="1600"/>
              <a:t>Just like fighters strive to win, we strive to harness the power of data science to help us win by answering complex questions.</a:t>
            </a:r>
            <a:endParaRPr sz="1600"/>
          </a:p>
          <a:p>
            <a:pPr indent="0" lvl="0" marL="457200" rtl="0" algn="l">
              <a:lnSpc>
                <a:spcPct val="100000"/>
              </a:lnSpc>
              <a:spcBef>
                <a:spcPts val="0"/>
              </a:spcBef>
              <a:spcAft>
                <a:spcPts val="0"/>
              </a:spcAft>
              <a:buNone/>
            </a:pPr>
            <a:r>
              <a:t/>
            </a:r>
            <a:endParaRPr sz="1600"/>
          </a:p>
          <a:p>
            <a:pPr indent="-317500" lvl="0" marL="457200" rtl="0" algn="l">
              <a:lnSpc>
                <a:spcPct val="100000"/>
              </a:lnSpc>
              <a:spcBef>
                <a:spcPts val="0"/>
              </a:spcBef>
              <a:spcAft>
                <a:spcPts val="0"/>
              </a:spcAft>
              <a:buSzPts val="1400"/>
              <a:buChar char="●"/>
            </a:pPr>
            <a:r>
              <a:rPr lang="en" sz="1600"/>
              <a:t>Our quest is to explore if there is a way to </a:t>
            </a:r>
            <a:r>
              <a:rPr lang="en" sz="1600"/>
              <a:t>wrangle and distill </a:t>
            </a:r>
            <a:r>
              <a:rPr lang="en" sz="1600"/>
              <a:t>data such that you’re able to determine future outcome of fighters based on previously </a:t>
            </a:r>
            <a:r>
              <a:rPr lang="en" sz="1600"/>
              <a:t>fought bout data </a:t>
            </a:r>
            <a:r>
              <a:rPr lang="en" sz="1600"/>
              <a:t>metrics. </a:t>
            </a:r>
            <a:endParaRPr sz="1600"/>
          </a:p>
          <a:p>
            <a:pPr indent="0" lvl="0" marL="457200" rtl="0" algn="l">
              <a:lnSpc>
                <a:spcPct val="100000"/>
              </a:lnSpc>
              <a:spcBef>
                <a:spcPts val="1600"/>
              </a:spcBef>
              <a:spcAft>
                <a:spcPts val="0"/>
              </a:spcAft>
              <a:buNone/>
            </a:pPr>
            <a:r>
              <a:t/>
            </a:r>
            <a:endParaRPr/>
          </a:p>
          <a:p>
            <a:pPr indent="0" lvl="0" marL="0" rtl="0" algn="l">
              <a:lnSpc>
                <a:spcPct val="100000"/>
              </a:lnSpc>
              <a:spcBef>
                <a:spcPts val="1600"/>
              </a:spcBef>
              <a:spcAft>
                <a:spcPts val="1600"/>
              </a:spcAft>
              <a:buNone/>
            </a:pPr>
            <a:r>
              <a:t/>
            </a:r>
            <a:endParaRPr/>
          </a:p>
        </p:txBody>
      </p:sp>
      <p:sp>
        <p:nvSpPr>
          <p:cNvPr id="463" name="Google Shape;463;p24"/>
          <p:cNvSpPr txBox="1"/>
          <p:nvPr>
            <p:ph type="ctrTitle"/>
          </p:nvPr>
        </p:nvSpPr>
        <p:spPr>
          <a:xfrm>
            <a:off x="59737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t>Quest for W’s</a:t>
            </a:r>
            <a:endParaRPr sz="3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25"/>
          <p:cNvSpPr txBox="1"/>
          <p:nvPr>
            <p:ph idx="13" type="ctrTitle"/>
          </p:nvPr>
        </p:nvSpPr>
        <p:spPr>
          <a:xfrm>
            <a:off x="6357496" y="3142738"/>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Source:</a:t>
            </a:r>
            <a:endParaRPr/>
          </a:p>
        </p:txBody>
      </p:sp>
      <p:sp>
        <p:nvSpPr>
          <p:cNvPr id="469" name="Google Shape;469;p25"/>
          <p:cNvSpPr txBox="1"/>
          <p:nvPr>
            <p:ph idx="1" type="subTitle"/>
          </p:nvPr>
        </p:nvSpPr>
        <p:spPr>
          <a:xfrm>
            <a:off x="6287576" y="3720550"/>
            <a:ext cx="22518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acquired a dataset from UFC saved in Kaggle.com</a:t>
            </a:r>
            <a:endParaRPr/>
          </a:p>
        </p:txBody>
      </p:sp>
      <p:sp>
        <p:nvSpPr>
          <p:cNvPr id="470" name="Google Shape;470;p25"/>
          <p:cNvSpPr txBox="1"/>
          <p:nvPr>
            <p:ph idx="4" type="ctrTitle"/>
          </p:nvPr>
        </p:nvSpPr>
        <p:spPr>
          <a:xfrm>
            <a:off x="3691347" y="3142750"/>
            <a:ext cx="1879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Process</a:t>
            </a:r>
            <a:r>
              <a:rPr lang="en"/>
              <a:t>:</a:t>
            </a:r>
            <a:endParaRPr/>
          </a:p>
        </p:txBody>
      </p:sp>
      <p:sp>
        <p:nvSpPr>
          <p:cNvPr id="471" name="Google Shape;471;p25"/>
          <p:cNvSpPr txBox="1"/>
          <p:nvPr>
            <p:ph type="ctrTitle"/>
          </p:nvPr>
        </p:nvSpPr>
        <p:spPr>
          <a:xfrm>
            <a:off x="1098125" y="3142750"/>
            <a:ext cx="2152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Topic:</a:t>
            </a:r>
            <a:endParaRPr/>
          </a:p>
        </p:txBody>
      </p:sp>
      <p:sp>
        <p:nvSpPr>
          <p:cNvPr id="472" name="Google Shape;472;p25"/>
          <p:cNvSpPr txBox="1"/>
          <p:nvPr>
            <p:ph idx="2" type="subTitle"/>
          </p:nvPr>
        </p:nvSpPr>
        <p:spPr>
          <a:xfrm>
            <a:off x="599525" y="3720550"/>
            <a:ext cx="22518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data and fighter statistics to create an educated prediction on who will win the fight.</a:t>
            </a:r>
            <a:endParaRPr/>
          </a:p>
          <a:p>
            <a:pPr indent="0" lvl="0" marL="0" rtl="0" algn="l">
              <a:spcBef>
                <a:spcPts val="0"/>
              </a:spcBef>
              <a:spcAft>
                <a:spcPts val="0"/>
              </a:spcAft>
              <a:buNone/>
            </a:pPr>
            <a:r>
              <a:t/>
            </a:r>
            <a:endParaRPr/>
          </a:p>
        </p:txBody>
      </p:sp>
      <p:sp>
        <p:nvSpPr>
          <p:cNvPr id="473" name="Google Shape;473;p25"/>
          <p:cNvSpPr txBox="1"/>
          <p:nvPr>
            <p:ph idx="3" type="title"/>
          </p:nvPr>
        </p:nvSpPr>
        <p:spPr>
          <a:xfrm>
            <a:off x="1097525" y="2455850"/>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74" name="Google Shape;474;p25"/>
          <p:cNvSpPr txBox="1"/>
          <p:nvPr>
            <p:ph idx="5" type="subTitle"/>
          </p:nvPr>
        </p:nvSpPr>
        <p:spPr>
          <a:xfrm>
            <a:off x="3156800" y="3720550"/>
            <a:ext cx="2722800" cy="8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fans it would be interesting to best predict who will </a:t>
            </a:r>
            <a:r>
              <a:rPr lang="en"/>
              <a:t>win a fight.</a:t>
            </a:r>
            <a:endParaRPr/>
          </a:p>
        </p:txBody>
      </p:sp>
      <p:sp>
        <p:nvSpPr>
          <p:cNvPr id="475" name="Google Shape;475;p25"/>
          <p:cNvSpPr txBox="1"/>
          <p:nvPr>
            <p:ph idx="6" type="title"/>
          </p:nvPr>
        </p:nvSpPr>
        <p:spPr>
          <a:xfrm>
            <a:off x="3817052" y="2455825"/>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76" name="Google Shape;476;p25"/>
          <p:cNvSpPr txBox="1"/>
          <p:nvPr>
            <p:ph idx="7" type="ctrTitle"/>
          </p:nvPr>
        </p:nvSpPr>
        <p:spPr>
          <a:xfrm>
            <a:off x="1012100" y="535900"/>
            <a:ext cx="11841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What?</a:t>
            </a:r>
            <a:endParaRPr sz="3200"/>
          </a:p>
        </p:txBody>
      </p:sp>
      <p:sp>
        <p:nvSpPr>
          <p:cNvPr id="477" name="Google Shape;477;p25"/>
          <p:cNvSpPr txBox="1"/>
          <p:nvPr>
            <p:ph idx="9" type="title"/>
          </p:nvPr>
        </p:nvSpPr>
        <p:spPr>
          <a:xfrm>
            <a:off x="6536579" y="245583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78" name="Google Shape;478;p25"/>
          <p:cNvSpPr/>
          <p:nvPr/>
        </p:nvSpPr>
        <p:spPr>
          <a:xfrm>
            <a:off x="1097525" y="1372713"/>
            <a:ext cx="824100" cy="824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5"/>
          <p:cNvSpPr/>
          <p:nvPr/>
        </p:nvSpPr>
        <p:spPr>
          <a:xfrm>
            <a:off x="3817052" y="1372713"/>
            <a:ext cx="824100" cy="82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5"/>
          <p:cNvSpPr/>
          <p:nvPr/>
        </p:nvSpPr>
        <p:spPr>
          <a:xfrm>
            <a:off x="6539929" y="1372713"/>
            <a:ext cx="824100" cy="82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 name="Google Shape;481;p25"/>
          <p:cNvCxnSpPr>
            <a:stCxn id="478" idx="1"/>
            <a:endCxn id="473" idx="1"/>
          </p:cNvCxnSpPr>
          <p:nvPr/>
        </p:nvCxnSpPr>
        <p:spPr>
          <a:xfrm>
            <a:off x="1097525" y="1784763"/>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482" name="Google Shape;482;p25"/>
          <p:cNvCxnSpPr>
            <a:stCxn id="479" idx="1"/>
            <a:endCxn id="475" idx="1"/>
          </p:cNvCxnSpPr>
          <p:nvPr/>
        </p:nvCxnSpPr>
        <p:spPr>
          <a:xfrm>
            <a:off x="3817052" y="1784763"/>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483" name="Google Shape;483;p25"/>
          <p:cNvCxnSpPr>
            <a:stCxn id="480" idx="1"/>
            <a:endCxn id="477" idx="1"/>
          </p:cNvCxnSpPr>
          <p:nvPr/>
        </p:nvCxnSpPr>
        <p:spPr>
          <a:xfrm flipH="1">
            <a:off x="6536629" y="1784763"/>
            <a:ext cx="3300" cy="960000"/>
          </a:xfrm>
          <a:prstGeom prst="bentConnector3">
            <a:avLst>
              <a:gd fmla="val 7317424" name="adj1"/>
            </a:avLst>
          </a:prstGeom>
          <a:noFill/>
          <a:ln cap="flat" cmpd="sng" w="9525">
            <a:solidFill>
              <a:schemeClr val="lt1"/>
            </a:solidFill>
            <a:prstDash val="solid"/>
            <a:round/>
            <a:headEnd len="med" w="med" type="none"/>
            <a:tailEnd len="med" w="med" type="none"/>
          </a:ln>
        </p:spPr>
      </p:cxnSp>
      <p:sp>
        <p:nvSpPr>
          <p:cNvPr id="484" name="Google Shape;484;p25"/>
          <p:cNvSpPr/>
          <p:nvPr/>
        </p:nvSpPr>
        <p:spPr>
          <a:xfrm>
            <a:off x="2150225" y="1134674"/>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5"/>
          <p:cNvSpPr/>
          <p:nvPr/>
        </p:nvSpPr>
        <p:spPr>
          <a:xfrm>
            <a:off x="7364033" y="2196824"/>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5"/>
          <p:cNvSpPr/>
          <p:nvPr/>
        </p:nvSpPr>
        <p:spPr>
          <a:xfrm>
            <a:off x="1220974" y="1479230"/>
            <a:ext cx="577195" cy="577814"/>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25"/>
          <p:cNvGrpSpPr/>
          <p:nvPr/>
        </p:nvGrpSpPr>
        <p:grpSpPr>
          <a:xfrm>
            <a:off x="3949783" y="1494623"/>
            <a:ext cx="577210" cy="580282"/>
            <a:chOff x="3095745" y="3805393"/>
            <a:chExt cx="352840" cy="354717"/>
          </a:xfrm>
        </p:grpSpPr>
        <p:sp>
          <p:nvSpPr>
            <p:cNvPr id="488" name="Google Shape;488;p2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 name="Google Shape;494;p25"/>
          <p:cNvGrpSpPr/>
          <p:nvPr/>
        </p:nvGrpSpPr>
        <p:grpSpPr>
          <a:xfrm>
            <a:off x="6663393" y="1494610"/>
            <a:ext cx="583817" cy="580314"/>
            <a:chOff x="3541011" y="3367320"/>
            <a:chExt cx="348257" cy="346188"/>
          </a:xfrm>
        </p:grpSpPr>
        <p:sp>
          <p:nvSpPr>
            <p:cNvPr id="495" name="Google Shape;495;p2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 name="Google Shape;499;p25"/>
          <p:cNvSpPr txBox="1"/>
          <p:nvPr>
            <p:ph idx="7" type="ctrTitle"/>
          </p:nvPr>
        </p:nvSpPr>
        <p:spPr>
          <a:xfrm>
            <a:off x="3691338" y="535925"/>
            <a:ext cx="11841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Why?</a:t>
            </a:r>
            <a:endParaRPr sz="3200"/>
          </a:p>
        </p:txBody>
      </p:sp>
      <p:sp>
        <p:nvSpPr>
          <p:cNvPr id="500" name="Google Shape;500;p25"/>
          <p:cNvSpPr txBox="1"/>
          <p:nvPr>
            <p:ph idx="7" type="ctrTitle"/>
          </p:nvPr>
        </p:nvSpPr>
        <p:spPr>
          <a:xfrm>
            <a:off x="6262000" y="535925"/>
            <a:ext cx="1386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Where?</a:t>
            </a:r>
            <a:endParaRPr sz="3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26"/>
          <p:cNvSpPr txBox="1"/>
          <p:nvPr>
            <p:ph idx="1" type="body"/>
          </p:nvPr>
        </p:nvSpPr>
        <p:spPr>
          <a:xfrm>
            <a:off x="283250" y="1063775"/>
            <a:ext cx="4571700" cy="30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1.  What are the top 5 </a:t>
            </a:r>
            <a:r>
              <a:rPr lang="en" sz="1400"/>
              <a:t>fighter</a:t>
            </a:r>
            <a:r>
              <a:rPr lang="en" sz="1400"/>
              <a:t> metrics that contribute to winning a UFC match?</a:t>
            </a:r>
            <a:endParaRPr sz="1400"/>
          </a:p>
          <a:p>
            <a:pPr indent="0" lvl="0" marL="0" rtl="0" algn="l">
              <a:spcBef>
                <a:spcPts val="0"/>
              </a:spcBef>
              <a:spcAft>
                <a:spcPts val="0"/>
              </a:spcAft>
              <a:buNone/>
            </a:pPr>
            <a:r>
              <a:rPr lang="en" sz="1400"/>
              <a:t> </a:t>
            </a:r>
            <a:endParaRPr sz="1400"/>
          </a:p>
          <a:p>
            <a:pPr indent="0" lvl="0" marL="0" rtl="0" algn="l">
              <a:spcBef>
                <a:spcPts val="0"/>
              </a:spcBef>
              <a:spcAft>
                <a:spcPts val="0"/>
              </a:spcAft>
              <a:buNone/>
            </a:pPr>
            <a:r>
              <a:rPr lang="en" sz="1400"/>
              <a:t>2.  Which of the fighter metrics carry more weight than the others?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3.  How much do biometric </a:t>
            </a:r>
            <a:r>
              <a:rPr lang="en" sz="1400"/>
              <a:t>physical</a:t>
            </a:r>
            <a:r>
              <a:rPr lang="en" sz="1400"/>
              <a:t> factors, i.e. age, height, weight, affect the outcome of the match?</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4. Does having a higher rank predict the outcome?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5. Do the number of win streaks necessarily predict a higher chance of winning?</a:t>
            </a:r>
            <a:endParaRPr sz="14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
        <p:nvSpPr>
          <p:cNvPr id="506" name="Google Shape;506;p26"/>
          <p:cNvSpPr txBox="1"/>
          <p:nvPr>
            <p:ph type="ctrTitle"/>
          </p:nvPr>
        </p:nvSpPr>
        <p:spPr>
          <a:xfrm>
            <a:off x="283250" y="411675"/>
            <a:ext cx="5352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What We Plan On Answering:</a:t>
            </a:r>
            <a:endParaRPr sz="3200"/>
          </a:p>
        </p:txBody>
      </p:sp>
      <p:grpSp>
        <p:nvGrpSpPr>
          <p:cNvPr id="507" name="Google Shape;507;p26"/>
          <p:cNvGrpSpPr/>
          <p:nvPr/>
        </p:nvGrpSpPr>
        <p:grpSpPr>
          <a:xfrm>
            <a:off x="4944411" y="989482"/>
            <a:ext cx="2851442" cy="3213988"/>
            <a:chOff x="2501950" y="1507050"/>
            <a:chExt cx="2392350" cy="2696525"/>
          </a:xfrm>
        </p:grpSpPr>
        <p:sp>
          <p:nvSpPr>
            <p:cNvPr id="508" name="Google Shape;508;p26"/>
            <p:cNvSpPr/>
            <p:nvPr/>
          </p:nvSpPr>
          <p:spPr>
            <a:xfrm>
              <a:off x="4032450" y="3778325"/>
              <a:ext cx="0" cy="25"/>
            </a:xfrm>
            <a:custGeom>
              <a:rect b="b" l="l" r="r" t="t"/>
              <a:pathLst>
                <a:path extrusionOk="0" h="1" w="0">
                  <a:moveTo>
                    <a:pt x="0" y="0"/>
                  </a:move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6"/>
            <p:cNvSpPr/>
            <p:nvPr/>
          </p:nvSpPr>
          <p:spPr>
            <a:xfrm>
              <a:off x="2720475" y="1507050"/>
              <a:ext cx="2173825" cy="2696525"/>
            </a:xfrm>
            <a:custGeom>
              <a:rect b="b" l="l" r="r" t="t"/>
              <a:pathLst>
                <a:path extrusionOk="0" h="107861" w="86953">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6"/>
            <p:cNvSpPr/>
            <p:nvPr/>
          </p:nvSpPr>
          <p:spPr>
            <a:xfrm>
              <a:off x="2810050" y="1616325"/>
              <a:ext cx="1994650" cy="2478000"/>
            </a:xfrm>
            <a:custGeom>
              <a:rect b="b" l="l" r="r" t="t"/>
              <a:pathLst>
                <a:path extrusionOk="0" h="99120" w="79786">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6"/>
            <p:cNvSpPr/>
            <p:nvPr/>
          </p:nvSpPr>
          <p:spPr>
            <a:xfrm>
              <a:off x="2501950" y="240647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6"/>
            <p:cNvSpPr/>
            <p:nvPr/>
          </p:nvSpPr>
          <p:spPr>
            <a:xfrm>
              <a:off x="2501950" y="234180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6"/>
            <p:cNvSpPr/>
            <p:nvPr/>
          </p:nvSpPr>
          <p:spPr>
            <a:xfrm>
              <a:off x="2501950" y="247115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6"/>
            <p:cNvSpPr/>
            <p:nvPr/>
          </p:nvSpPr>
          <p:spPr>
            <a:xfrm>
              <a:off x="2501950" y="2535400"/>
              <a:ext cx="100100" cy="30600"/>
            </a:xfrm>
            <a:custGeom>
              <a:rect b="b" l="l" r="r" t="t"/>
              <a:pathLst>
                <a:path extrusionOk="0" h="1224" w="4004">
                  <a:moveTo>
                    <a:pt x="0" y="0"/>
                  </a:moveTo>
                  <a:lnTo>
                    <a:pt x="0" y="1224"/>
                  </a:lnTo>
                  <a:lnTo>
                    <a:pt x="4004" y="1224"/>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a:off x="2501950" y="2600075"/>
              <a:ext cx="100100" cy="30625"/>
            </a:xfrm>
            <a:custGeom>
              <a:rect b="b" l="l" r="r" t="t"/>
              <a:pathLst>
                <a:path extrusionOk="0" h="1225" w="4004">
                  <a:moveTo>
                    <a:pt x="0" y="1"/>
                  </a:moveTo>
                  <a:lnTo>
                    <a:pt x="0" y="1224"/>
                  </a:lnTo>
                  <a:lnTo>
                    <a:pt x="4004" y="1224"/>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a:off x="2501950" y="2083075"/>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6"/>
            <p:cNvSpPr/>
            <p:nvPr/>
          </p:nvSpPr>
          <p:spPr>
            <a:xfrm>
              <a:off x="2501950" y="2018375"/>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6"/>
            <p:cNvSpPr/>
            <p:nvPr/>
          </p:nvSpPr>
          <p:spPr>
            <a:xfrm>
              <a:off x="2501950" y="2147750"/>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6"/>
            <p:cNvSpPr/>
            <p:nvPr/>
          </p:nvSpPr>
          <p:spPr>
            <a:xfrm>
              <a:off x="2501950" y="221242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6"/>
            <p:cNvSpPr/>
            <p:nvPr/>
          </p:nvSpPr>
          <p:spPr>
            <a:xfrm>
              <a:off x="2501950" y="227710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6"/>
            <p:cNvSpPr/>
            <p:nvPr/>
          </p:nvSpPr>
          <p:spPr>
            <a:xfrm>
              <a:off x="2501950" y="175965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2501950" y="169497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2501950" y="182435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a:off x="2501950" y="188902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a:off x="2501950" y="195370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6"/>
            <p:cNvSpPr/>
            <p:nvPr/>
          </p:nvSpPr>
          <p:spPr>
            <a:xfrm>
              <a:off x="2501950" y="2668250"/>
              <a:ext cx="100100" cy="1423000"/>
            </a:xfrm>
            <a:custGeom>
              <a:rect b="b" l="l" r="r" t="t"/>
              <a:pathLst>
                <a:path extrusionOk="0" h="56920" w="4004">
                  <a:moveTo>
                    <a:pt x="0" y="1"/>
                  </a:moveTo>
                  <a:lnTo>
                    <a:pt x="0" y="56920"/>
                  </a:lnTo>
                  <a:lnTo>
                    <a:pt x="4004" y="56920"/>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26"/>
          <p:cNvGrpSpPr/>
          <p:nvPr/>
        </p:nvGrpSpPr>
        <p:grpSpPr>
          <a:xfrm>
            <a:off x="7686104" y="-476250"/>
            <a:ext cx="2291257" cy="2922300"/>
            <a:chOff x="4882900" y="-64350"/>
            <a:chExt cx="2493750" cy="2922300"/>
          </a:xfrm>
        </p:grpSpPr>
        <p:sp>
          <p:nvSpPr>
            <p:cNvPr id="528" name="Google Shape;528;p26"/>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6"/>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26"/>
          <p:cNvGrpSpPr/>
          <p:nvPr/>
        </p:nvGrpSpPr>
        <p:grpSpPr>
          <a:xfrm>
            <a:off x="5599242" y="1368971"/>
            <a:ext cx="1541751" cy="2455003"/>
            <a:chOff x="2160750" y="237575"/>
            <a:chExt cx="3253325" cy="5180425"/>
          </a:xfrm>
        </p:grpSpPr>
        <p:sp>
          <p:nvSpPr>
            <p:cNvPr id="534" name="Google Shape;534;p26"/>
            <p:cNvSpPr/>
            <p:nvPr/>
          </p:nvSpPr>
          <p:spPr>
            <a:xfrm>
              <a:off x="3341025" y="1584075"/>
              <a:ext cx="870850" cy="1801975"/>
            </a:xfrm>
            <a:custGeom>
              <a:rect b="b" l="l" r="r" t="t"/>
              <a:pathLst>
                <a:path extrusionOk="0" h="72079" w="34834">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a:off x="3760000" y="2060575"/>
              <a:ext cx="47950" cy="948925"/>
            </a:xfrm>
            <a:custGeom>
              <a:rect b="b" l="l" r="r" t="t"/>
              <a:pathLst>
                <a:path extrusionOk="0" h="37957" w="1918">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3150700" y="1358150"/>
              <a:ext cx="1273425" cy="2019675"/>
            </a:xfrm>
            <a:custGeom>
              <a:rect b="b" l="l" r="r" t="t"/>
              <a:pathLst>
                <a:path extrusionOk="0" h="80787" w="50937">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a:off x="2352425" y="1196575"/>
              <a:ext cx="2282550" cy="3382075"/>
            </a:xfrm>
            <a:custGeom>
              <a:rect b="b" l="l" r="r" t="t"/>
              <a:pathLst>
                <a:path extrusionOk="0" h="135283" w="91302">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4775975" y="2232425"/>
              <a:ext cx="43850" cy="1304225"/>
            </a:xfrm>
            <a:custGeom>
              <a:rect b="b" l="l" r="r" t="t"/>
              <a:pathLst>
                <a:path extrusionOk="0" h="52169" w="1754">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3123775" y="942025"/>
              <a:ext cx="1615275" cy="648925"/>
            </a:xfrm>
            <a:custGeom>
              <a:rect b="b" l="l" r="r" t="t"/>
              <a:pathLst>
                <a:path extrusionOk="0" h="25957" w="64611">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6"/>
            <p:cNvSpPr/>
            <p:nvPr/>
          </p:nvSpPr>
          <p:spPr>
            <a:xfrm>
              <a:off x="2753625" y="1951050"/>
              <a:ext cx="46575" cy="1088575"/>
            </a:xfrm>
            <a:custGeom>
              <a:rect b="b" l="l" r="r" t="t"/>
              <a:pathLst>
                <a:path extrusionOk="0" h="43543" w="1863">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6"/>
            <p:cNvSpPr/>
            <p:nvPr/>
          </p:nvSpPr>
          <p:spPr>
            <a:xfrm>
              <a:off x="2688525" y="477325"/>
              <a:ext cx="2531125" cy="3715200"/>
            </a:xfrm>
            <a:custGeom>
              <a:rect b="b" l="l" r="r" t="t"/>
              <a:pathLst>
                <a:path extrusionOk="0" h="148608" w="101245">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a:off x="2355175" y="1889425"/>
              <a:ext cx="45200" cy="2303100"/>
            </a:xfrm>
            <a:custGeom>
              <a:rect b="b" l="l" r="r" t="t"/>
              <a:pathLst>
                <a:path extrusionOk="0" h="92124" w="1808">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6"/>
            <p:cNvSpPr/>
            <p:nvPr/>
          </p:nvSpPr>
          <p:spPr>
            <a:xfrm>
              <a:off x="2160750" y="1843225"/>
              <a:ext cx="45200" cy="1942650"/>
            </a:xfrm>
            <a:custGeom>
              <a:rect b="b" l="l" r="r" t="t"/>
              <a:pathLst>
                <a:path extrusionOk="0" h="77706" w="1808">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6"/>
            <p:cNvSpPr/>
            <p:nvPr/>
          </p:nvSpPr>
          <p:spPr>
            <a:xfrm>
              <a:off x="2531800" y="237575"/>
              <a:ext cx="2238125" cy="619475"/>
            </a:xfrm>
            <a:custGeom>
              <a:rect b="b" l="l" r="r" t="t"/>
              <a:pathLst>
                <a:path extrusionOk="0" h="24779" w="89525">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a:off x="4704025" y="549550"/>
              <a:ext cx="241775" cy="203425"/>
            </a:xfrm>
            <a:custGeom>
              <a:rect b="b" l="l" r="r" t="t"/>
              <a:pathLst>
                <a:path extrusionOk="0" h="8137" w="9671">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5171700" y="1077775"/>
              <a:ext cx="242375" cy="1574350"/>
            </a:xfrm>
            <a:custGeom>
              <a:rect b="b" l="l" r="r" t="t"/>
              <a:pathLst>
                <a:path extrusionOk="0" h="62974" w="9695">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5168950" y="3860950"/>
              <a:ext cx="244500" cy="719075"/>
            </a:xfrm>
            <a:custGeom>
              <a:rect b="b" l="l" r="r" t="t"/>
              <a:pathLst>
                <a:path extrusionOk="0" h="28763" w="978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a:off x="3215550" y="5085250"/>
              <a:ext cx="1519175" cy="332750"/>
            </a:xfrm>
            <a:custGeom>
              <a:rect b="b" l="l" r="r" t="t"/>
              <a:pathLst>
                <a:path extrusionOk="0" h="13310" w="60767">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a:off x="2160750" y="3119350"/>
              <a:ext cx="71225" cy="966375"/>
            </a:xfrm>
            <a:custGeom>
              <a:rect b="b" l="l" r="r" t="t"/>
              <a:pathLst>
                <a:path extrusionOk="0" h="38655" w="2849">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6"/>
            <p:cNvSpPr/>
            <p:nvPr/>
          </p:nvSpPr>
          <p:spPr>
            <a:xfrm>
              <a:off x="3034325" y="3862850"/>
              <a:ext cx="776375" cy="1384000"/>
            </a:xfrm>
            <a:custGeom>
              <a:rect b="b" l="l" r="r" t="t"/>
              <a:pathLst>
                <a:path extrusionOk="0" h="55360" w="31055">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3034325" y="3212475"/>
              <a:ext cx="776375" cy="2034375"/>
            </a:xfrm>
            <a:custGeom>
              <a:rect b="b" l="l" r="r" t="t"/>
              <a:pathLst>
                <a:path extrusionOk="0" h="81375" w="31055">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6"/>
            <p:cNvSpPr/>
            <p:nvPr/>
          </p:nvSpPr>
          <p:spPr>
            <a:xfrm>
              <a:off x="3220525" y="3945025"/>
              <a:ext cx="780500" cy="1389450"/>
            </a:xfrm>
            <a:custGeom>
              <a:rect b="b" l="l" r="r" t="t"/>
              <a:pathLst>
                <a:path extrusionOk="0" h="55578" w="3122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6"/>
            <p:cNvSpPr/>
            <p:nvPr/>
          </p:nvSpPr>
          <p:spPr>
            <a:xfrm>
              <a:off x="3918850" y="3310700"/>
              <a:ext cx="293025" cy="1655450"/>
            </a:xfrm>
            <a:custGeom>
              <a:rect b="b" l="l" r="r" t="t"/>
              <a:pathLst>
                <a:path extrusionOk="0" h="66218" w="11721">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p:nvPr/>
          </p:nvSpPr>
          <p:spPr>
            <a:xfrm>
              <a:off x="3816150" y="3513350"/>
              <a:ext cx="603850" cy="1903300"/>
            </a:xfrm>
            <a:custGeom>
              <a:rect b="b" l="l" r="r" t="t"/>
              <a:pathLst>
                <a:path extrusionOk="0" h="76132" w="24154">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6"/>
            <p:cNvSpPr/>
            <p:nvPr/>
          </p:nvSpPr>
          <p:spPr>
            <a:xfrm>
              <a:off x="4233775" y="3651650"/>
              <a:ext cx="399825" cy="1695150"/>
            </a:xfrm>
            <a:custGeom>
              <a:rect b="b" l="l" r="r" t="t"/>
              <a:pathLst>
                <a:path extrusionOk="0" h="67806" w="15993">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6"/>
            <p:cNvSpPr/>
            <p:nvPr/>
          </p:nvSpPr>
          <p:spPr>
            <a:xfrm>
              <a:off x="4686975" y="3624275"/>
              <a:ext cx="134225" cy="1506200"/>
            </a:xfrm>
            <a:custGeom>
              <a:rect b="b" l="l" r="r" t="t"/>
              <a:pathLst>
                <a:path extrusionOk="0" h="60248" w="5369">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6"/>
            <p:cNvSpPr/>
            <p:nvPr/>
          </p:nvSpPr>
          <p:spPr>
            <a:xfrm>
              <a:off x="2574250" y="706400"/>
              <a:ext cx="2427675" cy="4213200"/>
            </a:xfrm>
            <a:custGeom>
              <a:rect b="b" l="l" r="r" t="t"/>
              <a:pathLst>
                <a:path extrusionOk="0" h="168528" w="97107">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6"/>
            <p:cNvSpPr/>
            <p:nvPr/>
          </p:nvSpPr>
          <p:spPr>
            <a:xfrm>
              <a:off x="2812500" y="4858700"/>
              <a:ext cx="317500" cy="252600"/>
            </a:xfrm>
            <a:custGeom>
              <a:rect b="b" l="l" r="r" t="t"/>
              <a:pathLst>
                <a:path extrusionOk="0" h="10104" w="1270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6"/>
            <p:cNvSpPr/>
            <p:nvPr/>
          </p:nvSpPr>
          <p:spPr>
            <a:xfrm>
              <a:off x="3534075" y="3075550"/>
              <a:ext cx="57550" cy="886950"/>
            </a:xfrm>
            <a:custGeom>
              <a:rect b="b" l="l" r="r" t="t"/>
              <a:pathLst>
                <a:path extrusionOk="0" h="35478" w="2302">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6"/>
            <p:cNvSpPr/>
            <p:nvPr/>
          </p:nvSpPr>
          <p:spPr>
            <a:xfrm>
              <a:off x="2639975" y="2951975"/>
              <a:ext cx="746250" cy="2014175"/>
            </a:xfrm>
            <a:custGeom>
              <a:rect b="b" l="l" r="r" t="t"/>
              <a:pathLst>
                <a:path extrusionOk="0" h="80567" w="2985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6"/>
            <p:cNvSpPr/>
            <p:nvPr/>
          </p:nvSpPr>
          <p:spPr>
            <a:xfrm>
              <a:off x="2479775" y="3406550"/>
              <a:ext cx="722975" cy="1377500"/>
            </a:xfrm>
            <a:custGeom>
              <a:rect b="b" l="l" r="r" t="t"/>
              <a:pathLst>
                <a:path extrusionOk="0" h="55100" w="28919">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27"/>
          <p:cNvSpPr txBox="1"/>
          <p:nvPr>
            <p:ph idx="4" type="ctrTitle"/>
          </p:nvPr>
        </p:nvSpPr>
        <p:spPr>
          <a:xfrm>
            <a:off x="618825" y="411675"/>
            <a:ext cx="6153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
            </a:r>
            <a:r>
              <a:rPr lang="en"/>
              <a:t>ata Exploration </a:t>
            </a:r>
            <a:r>
              <a:rPr lang="en"/>
              <a:t>p</a:t>
            </a:r>
            <a:r>
              <a:rPr lang="en"/>
              <a:t>hase</a:t>
            </a:r>
            <a:endParaRPr/>
          </a:p>
        </p:txBody>
      </p:sp>
      <p:sp>
        <p:nvSpPr>
          <p:cNvPr id="571" name="Google Shape;571;p27"/>
          <p:cNvSpPr txBox="1"/>
          <p:nvPr>
            <p:ph type="ctrTitle"/>
          </p:nvPr>
        </p:nvSpPr>
        <p:spPr>
          <a:xfrm>
            <a:off x="931234" y="1196026"/>
            <a:ext cx="982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Blue</a:t>
            </a:r>
            <a:endParaRPr/>
          </a:p>
        </p:txBody>
      </p:sp>
      <p:sp>
        <p:nvSpPr>
          <p:cNvPr id="572" name="Google Shape;572;p27"/>
          <p:cNvSpPr txBox="1"/>
          <p:nvPr>
            <p:ph idx="1" type="subTitle"/>
          </p:nvPr>
        </p:nvSpPr>
        <p:spPr>
          <a:xfrm>
            <a:off x="931246" y="1684093"/>
            <a:ext cx="26205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Differences in the average accuracy of takedowns taking place between fighters were calculated by using the following function: “Blue corner score minus (-) Red corner score” where a negative score actually favors the Red corner fighter.</a:t>
            </a:r>
            <a:endParaRPr/>
          </a:p>
        </p:txBody>
      </p:sp>
      <p:sp>
        <p:nvSpPr>
          <p:cNvPr id="573" name="Google Shape;573;p27"/>
          <p:cNvSpPr txBox="1"/>
          <p:nvPr>
            <p:ph idx="2" type="ctrTitle"/>
          </p:nvPr>
        </p:nvSpPr>
        <p:spPr>
          <a:xfrm>
            <a:off x="7050379" y="1196025"/>
            <a:ext cx="11373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Red</a:t>
            </a:r>
            <a:endParaRPr/>
          </a:p>
        </p:txBody>
      </p:sp>
      <p:sp>
        <p:nvSpPr>
          <p:cNvPr id="574" name="Google Shape;574;p27"/>
          <p:cNvSpPr txBox="1"/>
          <p:nvPr>
            <p:ph idx="3" type="subTitle"/>
          </p:nvPr>
        </p:nvSpPr>
        <p:spPr>
          <a:xfrm>
            <a:off x="5450175" y="1684103"/>
            <a:ext cx="2737500" cy="1529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Exploring </a:t>
            </a:r>
            <a:r>
              <a:rPr lang="en"/>
              <a:t>historical data of past </a:t>
            </a:r>
            <a:r>
              <a:rPr lang="en"/>
              <a:t>matchups</a:t>
            </a:r>
            <a:r>
              <a:rPr lang="en"/>
              <a:t> in the UFC for past multiple years, it was found that the great majority of the time, the fighter in the red corner has a slightly greater chance as the victor in a match-up</a:t>
            </a:r>
            <a:endParaRPr/>
          </a:p>
        </p:txBody>
      </p:sp>
      <p:grpSp>
        <p:nvGrpSpPr>
          <p:cNvPr id="575" name="Google Shape;575;p27"/>
          <p:cNvGrpSpPr/>
          <p:nvPr/>
        </p:nvGrpSpPr>
        <p:grpSpPr>
          <a:xfrm>
            <a:off x="2466797" y="2837754"/>
            <a:ext cx="4594825" cy="1842617"/>
            <a:chOff x="3834069" y="2439811"/>
            <a:chExt cx="2413629" cy="967914"/>
          </a:xfrm>
        </p:grpSpPr>
        <p:grpSp>
          <p:nvGrpSpPr>
            <p:cNvPr id="576" name="Google Shape;576;p27"/>
            <p:cNvGrpSpPr/>
            <p:nvPr/>
          </p:nvGrpSpPr>
          <p:grpSpPr>
            <a:xfrm>
              <a:off x="4960453" y="2469658"/>
              <a:ext cx="1287244" cy="885527"/>
              <a:chOff x="4960453" y="2469658"/>
              <a:chExt cx="1287244" cy="885527"/>
            </a:xfrm>
          </p:grpSpPr>
          <p:sp>
            <p:nvSpPr>
              <p:cNvPr id="577" name="Google Shape;577;p27"/>
              <p:cNvSpPr/>
              <p:nvPr/>
            </p:nvSpPr>
            <p:spPr>
              <a:xfrm>
                <a:off x="4960453" y="3257061"/>
                <a:ext cx="1287244" cy="98124"/>
              </a:xfrm>
              <a:custGeom>
                <a:rect b="b" l="l" r="r" t="t"/>
                <a:pathLst>
                  <a:path extrusionOk="0" h="6286" w="42851">
                    <a:moveTo>
                      <a:pt x="0" y="1"/>
                    </a:moveTo>
                    <a:lnTo>
                      <a:pt x="0" y="6286"/>
                    </a:lnTo>
                    <a:lnTo>
                      <a:pt x="42851" y="6286"/>
                    </a:lnTo>
                    <a:lnTo>
                      <a:pt x="428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7"/>
              <p:cNvSpPr/>
              <p:nvPr/>
            </p:nvSpPr>
            <p:spPr>
              <a:xfrm>
                <a:off x="4960454" y="3099580"/>
                <a:ext cx="1051349" cy="98140"/>
              </a:xfrm>
              <a:custGeom>
                <a:rect b="b" l="l" r="r" t="t"/>
                <a:pathLst>
                  <a:path extrusionOk="0" h="6286" w="42851">
                    <a:moveTo>
                      <a:pt x="0" y="0"/>
                    </a:moveTo>
                    <a:lnTo>
                      <a:pt x="0" y="6285"/>
                    </a:lnTo>
                    <a:lnTo>
                      <a:pt x="42851" y="6285"/>
                    </a:lnTo>
                    <a:lnTo>
                      <a:pt x="428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27"/>
            <p:cNvGrpSpPr/>
            <p:nvPr/>
          </p:nvGrpSpPr>
          <p:grpSpPr>
            <a:xfrm>
              <a:off x="3834069" y="2469658"/>
              <a:ext cx="1129846" cy="885527"/>
              <a:chOff x="3834069" y="2469658"/>
              <a:chExt cx="1129846" cy="885527"/>
            </a:xfrm>
          </p:grpSpPr>
          <p:sp>
            <p:nvSpPr>
              <p:cNvPr id="584" name="Google Shape;584;p27"/>
              <p:cNvSpPr/>
              <p:nvPr/>
            </p:nvSpPr>
            <p:spPr>
              <a:xfrm>
                <a:off x="3834069" y="3257061"/>
                <a:ext cx="1129846" cy="98124"/>
              </a:xfrm>
              <a:custGeom>
                <a:rect b="b" l="l" r="r" t="t"/>
                <a:pathLst>
                  <a:path extrusionOk="0" h="6286" w="42854">
                    <a:moveTo>
                      <a:pt x="0" y="1"/>
                    </a:moveTo>
                    <a:lnTo>
                      <a:pt x="0" y="6286"/>
                    </a:lnTo>
                    <a:lnTo>
                      <a:pt x="42854" y="6286"/>
                    </a:lnTo>
                    <a:lnTo>
                      <a:pt x="428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7"/>
              <p:cNvSpPr/>
              <p:nvPr/>
            </p:nvSpPr>
            <p:spPr>
              <a:xfrm>
                <a:off x="4093459" y="3099580"/>
                <a:ext cx="870365" cy="98140"/>
              </a:xfrm>
              <a:custGeom>
                <a:rect b="b" l="l" r="r" t="t"/>
                <a:pathLst>
                  <a:path extrusionOk="0" h="6286" w="42854">
                    <a:moveTo>
                      <a:pt x="0" y="0"/>
                    </a:moveTo>
                    <a:lnTo>
                      <a:pt x="0" y="6285"/>
                    </a:lnTo>
                    <a:lnTo>
                      <a:pt x="42854" y="6285"/>
                    </a:lnTo>
                    <a:lnTo>
                      <a:pt x="428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 name="Google Shape;590;p2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chemeClr val="lt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91" name="Google Shape;591;p27"/>
          <p:cNvCxnSpPr>
            <a:stCxn id="571" idx="1"/>
          </p:cNvCxnSpPr>
          <p:nvPr/>
        </p:nvCxnSpPr>
        <p:spPr>
          <a:xfrm>
            <a:off x="931234" y="1484926"/>
            <a:ext cx="2543700" cy="2202000"/>
          </a:xfrm>
          <a:prstGeom prst="bentConnector3">
            <a:avLst>
              <a:gd fmla="val -9361" name="adj1"/>
            </a:avLst>
          </a:prstGeom>
          <a:noFill/>
          <a:ln cap="flat" cmpd="sng" w="9525">
            <a:solidFill>
              <a:schemeClr val="accent2"/>
            </a:solidFill>
            <a:prstDash val="solid"/>
            <a:round/>
            <a:headEnd len="med" w="med" type="none"/>
            <a:tailEnd len="med" w="med" type="none"/>
          </a:ln>
        </p:spPr>
      </p:cxnSp>
      <p:cxnSp>
        <p:nvCxnSpPr>
          <p:cNvPr id="592" name="Google Shape;592;p27"/>
          <p:cNvCxnSpPr>
            <a:stCxn id="573" idx="3"/>
          </p:cNvCxnSpPr>
          <p:nvPr/>
        </p:nvCxnSpPr>
        <p:spPr>
          <a:xfrm flipH="1">
            <a:off x="7041079" y="1484925"/>
            <a:ext cx="1146600" cy="2563800"/>
          </a:xfrm>
          <a:prstGeom prst="bentConnector4">
            <a:avLst>
              <a:gd fmla="val -20768" name="adj1"/>
              <a:gd fmla="val 100745" name="adj2"/>
            </a:avLst>
          </a:prstGeom>
          <a:noFill/>
          <a:ln cap="flat" cmpd="sng" w="9525">
            <a:solidFill>
              <a:schemeClr val="accent3"/>
            </a:solidFill>
            <a:prstDash val="solid"/>
            <a:round/>
            <a:headEnd len="med" w="med" type="none"/>
            <a:tailEnd len="med" w="med" type="none"/>
          </a:ln>
        </p:spPr>
      </p:cxnSp>
      <p:sp>
        <p:nvSpPr>
          <p:cNvPr id="593" name="Google Shape;593;p27"/>
          <p:cNvSpPr/>
          <p:nvPr/>
        </p:nvSpPr>
        <p:spPr>
          <a:xfrm>
            <a:off x="923634" y="3637035"/>
            <a:ext cx="121172" cy="121198"/>
          </a:xfrm>
          <a:custGeom>
            <a:rect b="b" l="l" r="r" t="t"/>
            <a:pathLst>
              <a:path extrusionOk="0" h="4625" w="4624">
                <a:moveTo>
                  <a:pt x="0" y="1"/>
                </a:moveTo>
                <a:lnTo>
                  <a:pt x="0" y="4624"/>
                </a:lnTo>
                <a:lnTo>
                  <a:pt x="4624" y="4624"/>
                </a:lnTo>
                <a:lnTo>
                  <a:pt x="46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7"/>
          <p:cNvSpPr/>
          <p:nvPr/>
        </p:nvSpPr>
        <p:spPr>
          <a:xfrm>
            <a:off x="8282034" y="2960760"/>
            <a:ext cx="121172" cy="121198"/>
          </a:xfrm>
          <a:custGeom>
            <a:rect b="b" l="l" r="r" t="t"/>
            <a:pathLst>
              <a:path extrusionOk="0" h="4625" w="4624">
                <a:moveTo>
                  <a:pt x="0" y="1"/>
                </a:moveTo>
                <a:lnTo>
                  <a:pt x="0" y="4624"/>
                </a:lnTo>
                <a:lnTo>
                  <a:pt x="4624" y="4624"/>
                </a:lnTo>
                <a:lnTo>
                  <a:pt x="46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28"/>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nalysis Phase</a:t>
            </a:r>
            <a:endParaRPr/>
          </a:p>
          <a:p>
            <a:pPr indent="0" lvl="0" marL="0" rtl="0" algn="l">
              <a:spcBef>
                <a:spcPts val="0"/>
              </a:spcBef>
              <a:spcAft>
                <a:spcPts val="0"/>
              </a:spcAft>
              <a:buNone/>
            </a:pPr>
            <a:r>
              <a:rPr lang="en" sz="1400"/>
              <a:t>-We will compare the following 4 models to see which model best fit our data, research requirements and structure.</a:t>
            </a:r>
            <a:endParaRPr sz="1400"/>
          </a:p>
        </p:txBody>
      </p:sp>
      <p:sp>
        <p:nvSpPr>
          <p:cNvPr id="600" name="Google Shape;600;p28"/>
          <p:cNvSpPr txBox="1"/>
          <p:nvPr>
            <p:ph idx="2" type="ctrTitle"/>
          </p:nvPr>
        </p:nvSpPr>
        <p:spPr>
          <a:xfrm>
            <a:off x="1317755" y="3510245"/>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Logistic Regression Models</a:t>
            </a:r>
            <a:endParaRPr/>
          </a:p>
        </p:txBody>
      </p:sp>
      <p:sp>
        <p:nvSpPr>
          <p:cNvPr id="601" name="Google Shape;601;p28"/>
          <p:cNvSpPr txBox="1"/>
          <p:nvPr>
            <p:ph idx="4" type="ctrTitle"/>
          </p:nvPr>
        </p:nvSpPr>
        <p:spPr>
          <a:xfrm>
            <a:off x="6019141" y="1220806"/>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Random Forest Model</a:t>
            </a:r>
            <a:endParaRPr/>
          </a:p>
        </p:txBody>
      </p:sp>
      <p:sp>
        <p:nvSpPr>
          <p:cNvPr id="602" name="Google Shape;602;p28"/>
          <p:cNvSpPr txBox="1"/>
          <p:nvPr>
            <p:ph idx="7" type="subTitle"/>
          </p:nvPr>
        </p:nvSpPr>
        <p:spPr>
          <a:xfrm>
            <a:off x="6019155" y="3606706"/>
            <a:ext cx="18813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t>
            </a:r>
            <a:r>
              <a:rPr lang="en"/>
              <a:t>uilds regression or classification models in the form of a tree structure</a:t>
            </a:r>
            <a:endParaRPr/>
          </a:p>
        </p:txBody>
      </p:sp>
      <p:sp>
        <p:nvSpPr>
          <p:cNvPr id="603" name="Google Shape;603;p28"/>
          <p:cNvSpPr txBox="1"/>
          <p:nvPr>
            <p:ph type="ctrTitle"/>
          </p:nvPr>
        </p:nvSpPr>
        <p:spPr>
          <a:xfrm>
            <a:off x="1218541" y="1305045"/>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K-Nearest Neighbors</a:t>
            </a:r>
            <a:endParaRPr/>
          </a:p>
        </p:txBody>
      </p:sp>
      <p:sp>
        <p:nvSpPr>
          <p:cNvPr id="604" name="Google Shape;604;p28"/>
          <p:cNvSpPr txBox="1"/>
          <p:nvPr>
            <p:ph idx="1" type="subTitle"/>
          </p:nvPr>
        </p:nvSpPr>
        <p:spPr>
          <a:xfrm>
            <a:off x="654975" y="1865500"/>
            <a:ext cx="27066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imple, supervised machine learning algorithm</a:t>
            </a:r>
            <a:endParaRPr/>
          </a:p>
        </p:txBody>
      </p:sp>
      <p:sp>
        <p:nvSpPr>
          <p:cNvPr id="605" name="Google Shape;605;p28"/>
          <p:cNvSpPr txBox="1"/>
          <p:nvPr>
            <p:ph idx="3" type="subTitle"/>
          </p:nvPr>
        </p:nvSpPr>
        <p:spPr>
          <a:xfrm>
            <a:off x="6054550" y="1756051"/>
            <a:ext cx="1939800" cy="78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upervised learning algorithm</a:t>
            </a:r>
            <a:endParaRPr/>
          </a:p>
        </p:txBody>
      </p:sp>
      <p:sp>
        <p:nvSpPr>
          <p:cNvPr id="606" name="Google Shape;606;p28"/>
          <p:cNvSpPr txBox="1"/>
          <p:nvPr>
            <p:ph idx="5" type="subTitle"/>
          </p:nvPr>
        </p:nvSpPr>
        <p:spPr>
          <a:xfrm>
            <a:off x="510750" y="3988750"/>
            <a:ext cx="3604200" cy="125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 s</a:t>
            </a:r>
            <a:r>
              <a:rPr lang="en"/>
              <a:t>tatistical model that uses a logistic function to model a binary dependent variable</a:t>
            </a:r>
            <a:endParaRPr/>
          </a:p>
        </p:txBody>
      </p:sp>
      <p:sp>
        <p:nvSpPr>
          <p:cNvPr id="607" name="Google Shape;607;p28"/>
          <p:cNvSpPr txBox="1"/>
          <p:nvPr>
            <p:ph idx="6" type="ctrTitle"/>
          </p:nvPr>
        </p:nvSpPr>
        <p:spPr>
          <a:xfrm>
            <a:off x="6113055" y="3079206"/>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Decision Trees</a:t>
            </a:r>
            <a:endParaRPr/>
          </a:p>
        </p:txBody>
      </p:sp>
      <p:sp>
        <p:nvSpPr>
          <p:cNvPr id="608" name="Google Shape;608;p28"/>
          <p:cNvSpPr/>
          <p:nvPr/>
        </p:nvSpPr>
        <p:spPr>
          <a:xfrm>
            <a:off x="3510825" y="1673975"/>
            <a:ext cx="723900" cy="72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3510825" y="3082375"/>
            <a:ext cx="723900" cy="723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4909275" y="1673975"/>
            <a:ext cx="723900" cy="72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4909275" y="3082375"/>
            <a:ext cx="723900" cy="72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 name="Google Shape;612;p28"/>
          <p:cNvCxnSpPr>
            <a:stCxn id="608" idx="3"/>
            <a:endCxn id="610" idx="1"/>
          </p:cNvCxnSpPr>
          <p:nvPr/>
        </p:nvCxnSpPr>
        <p:spPr>
          <a:xfrm>
            <a:off x="4234725" y="2035925"/>
            <a:ext cx="674700" cy="600"/>
          </a:xfrm>
          <a:prstGeom prst="bentConnector3">
            <a:avLst>
              <a:gd fmla="val 49989" name="adj1"/>
            </a:avLst>
          </a:prstGeom>
          <a:noFill/>
          <a:ln cap="flat" cmpd="sng" w="9525">
            <a:solidFill>
              <a:schemeClr val="lt2"/>
            </a:solidFill>
            <a:prstDash val="solid"/>
            <a:round/>
            <a:headEnd len="med" w="med" type="none"/>
            <a:tailEnd len="med" w="med" type="none"/>
          </a:ln>
        </p:spPr>
      </p:cxnSp>
      <p:cxnSp>
        <p:nvCxnSpPr>
          <p:cNvPr id="613" name="Google Shape;613;p28"/>
          <p:cNvCxnSpPr>
            <a:stCxn id="610" idx="2"/>
            <a:endCxn id="609" idx="0"/>
          </p:cNvCxnSpPr>
          <p:nvPr/>
        </p:nvCxnSpPr>
        <p:spPr>
          <a:xfrm rot="5400000">
            <a:off x="4229775" y="2041025"/>
            <a:ext cx="684600" cy="1398300"/>
          </a:xfrm>
          <a:prstGeom prst="bentConnector3">
            <a:avLst>
              <a:gd fmla="val 49993" name="adj1"/>
            </a:avLst>
          </a:prstGeom>
          <a:noFill/>
          <a:ln cap="flat" cmpd="sng" w="9525">
            <a:solidFill>
              <a:schemeClr val="lt2"/>
            </a:solidFill>
            <a:prstDash val="solid"/>
            <a:round/>
            <a:headEnd len="med" w="med" type="none"/>
            <a:tailEnd len="med" w="med" type="none"/>
          </a:ln>
        </p:spPr>
      </p:cxnSp>
      <p:cxnSp>
        <p:nvCxnSpPr>
          <p:cNvPr id="614" name="Google Shape;614;p28"/>
          <p:cNvCxnSpPr>
            <a:stCxn id="609" idx="3"/>
            <a:endCxn id="611" idx="1"/>
          </p:cNvCxnSpPr>
          <p:nvPr/>
        </p:nvCxnSpPr>
        <p:spPr>
          <a:xfrm>
            <a:off x="4234725" y="3444325"/>
            <a:ext cx="674700" cy="0"/>
          </a:xfrm>
          <a:prstGeom prst="straightConnector1">
            <a:avLst/>
          </a:prstGeom>
          <a:noFill/>
          <a:ln cap="flat" cmpd="sng" w="9525">
            <a:solidFill>
              <a:schemeClr val="lt2"/>
            </a:solidFill>
            <a:prstDash val="solid"/>
            <a:round/>
            <a:headEnd len="med" w="med" type="none"/>
            <a:tailEnd len="med" w="med" type="none"/>
          </a:ln>
        </p:spPr>
      </p:cxnSp>
      <p:grpSp>
        <p:nvGrpSpPr>
          <p:cNvPr id="615" name="Google Shape;615;p28"/>
          <p:cNvGrpSpPr/>
          <p:nvPr/>
        </p:nvGrpSpPr>
        <p:grpSpPr>
          <a:xfrm>
            <a:off x="5072712" y="3212678"/>
            <a:ext cx="402156" cy="456781"/>
            <a:chOff x="5357662" y="4297637"/>
            <a:chExt cx="287275" cy="326296"/>
          </a:xfrm>
        </p:grpSpPr>
        <p:sp>
          <p:nvSpPr>
            <p:cNvPr id="616" name="Google Shape;616;p28"/>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 name="Google Shape;621;p28"/>
          <p:cNvGrpSpPr/>
          <p:nvPr/>
        </p:nvGrpSpPr>
        <p:grpSpPr>
          <a:xfrm>
            <a:off x="3630590" y="3198869"/>
            <a:ext cx="484361" cy="484405"/>
            <a:chOff x="4890434" y="4287389"/>
            <a:chExt cx="345997" cy="346029"/>
          </a:xfrm>
        </p:grpSpPr>
        <p:sp>
          <p:nvSpPr>
            <p:cNvPr id="622" name="Google Shape;622;p28"/>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28"/>
          <p:cNvGrpSpPr/>
          <p:nvPr/>
        </p:nvGrpSpPr>
        <p:grpSpPr>
          <a:xfrm>
            <a:off x="5029465" y="1816807"/>
            <a:ext cx="488638" cy="438246"/>
            <a:chOff x="5778676" y="3826972"/>
            <a:chExt cx="349052" cy="313055"/>
          </a:xfrm>
        </p:grpSpPr>
        <p:sp>
          <p:nvSpPr>
            <p:cNvPr id="630" name="Google Shape;630;p28"/>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35" name="Google Shape;635;p28"/>
          <p:cNvPicPr preferRelativeResize="0"/>
          <p:nvPr/>
        </p:nvPicPr>
        <p:blipFill>
          <a:blip r:embed="rId3">
            <a:alphaModFix/>
          </a:blip>
          <a:stretch>
            <a:fillRect/>
          </a:stretch>
        </p:blipFill>
        <p:spPr>
          <a:xfrm>
            <a:off x="4878098" y="1642798"/>
            <a:ext cx="786250" cy="786250"/>
          </a:xfrm>
          <a:prstGeom prst="rect">
            <a:avLst/>
          </a:prstGeom>
          <a:noFill/>
          <a:ln>
            <a:noFill/>
          </a:ln>
        </p:spPr>
      </p:pic>
      <p:pic>
        <p:nvPicPr>
          <p:cNvPr id="636" name="Google Shape;636;p28"/>
          <p:cNvPicPr preferRelativeResize="0"/>
          <p:nvPr/>
        </p:nvPicPr>
        <p:blipFill>
          <a:blip r:embed="rId4">
            <a:alphaModFix/>
          </a:blip>
          <a:stretch>
            <a:fillRect/>
          </a:stretch>
        </p:blipFill>
        <p:spPr>
          <a:xfrm>
            <a:off x="4909425" y="3079200"/>
            <a:ext cx="723901" cy="723900"/>
          </a:xfrm>
          <a:prstGeom prst="rect">
            <a:avLst/>
          </a:prstGeom>
          <a:noFill/>
          <a:ln>
            <a:noFill/>
          </a:ln>
        </p:spPr>
      </p:pic>
      <p:pic>
        <p:nvPicPr>
          <p:cNvPr id="637" name="Google Shape;637;p28"/>
          <p:cNvPicPr preferRelativeResize="0"/>
          <p:nvPr/>
        </p:nvPicPr>
        <p:blipFill>
          <a:blip r:embed="rId5">
            <a:alphaModFix/>
          </a:blip>
          <a:stretch>
            <a:fillRect/>
          </a:stretch>
        </p:blipFill>
        <p:spPr>
          <a:xfrm>
            <a:off x="3479325" y="3056725"/>
            <a:ext cx="786250" cy="786250"/>
          </a:xfrm>
          <a:prstGeom prst="rect">
            <a:avLst/>
          </a:prstGeom>
          <a:noFill/>
          <a:ln>
            <a:noFill/>
          </a:ln>
        </p:spPr>
      </p:pic>
      <p:pic>
        <p:nvPicPr>
          <p:cNvPr id="638" name="Google Shape;638;p28"/>
          <p:cNvPicPr preferRelativeResize="0"/>
          <p:nvPr/>
        </p:nvPicPr>
        <p:blipFill>
          <a:blip r:embed="rId6">
            <a:alphaModFix/>
          </a:blip>
          <a:stretch>
            <a:fillRect/>
          </a:stretch>
        </p:blipFill>
        <p:spPr>
          <a:xfrm>
            <a:off x="3510825" y="1673975"/>
            <a:ext cx="723900" cy="723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29"/>
          <p:cNvSpPr txBox="1"/>
          <p:nvPr>
            <p:ph type="ctrTitle"/>
          </p:nvPr>
        </p:nvSpPr>
        <p:spPr>
          <a:xfrm>
            <a:off x="436575" y="115225"/>
            <a:ext cx="8562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Machine Learning Analysis I</a:t>
            </a:r>
            <a:endParaRPr/>
          </a:p>
        </p:txBody>
      </p:sp>
      <p:sp>
        <p:nvSpPr>
          <p:cNvPr id="644" name="Google Shape;644;p29"/>
          <p:cNvSpPr txBox="1"/>
          <p:nvPr/>
        </p:nvSpPr>
        <p:spPr>
          <a:xfrm>
            <a:off x="277475" y="618300"/>
            <a:ext cx="8304000" cy="2986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Maven Pro"/>
              <a:buChar char="●"/>
            </a:pPr>
            <a:r>
              <a:rPr lang="en">
                <a:solidFill>
                  <a:srgbClr val="FFFFFF"/>
                </a:solidFill>
                <a:latin typeface="Maven Pro"/>
                <a:ea typeface="Maven Pro"/>
                <a:cs typeface="Maven Pro"/>
                <a:sym typeface="Maven Pro"/>
              </a:rPr>
              <a:t>Preliminary data preprocessing, feature engineering, feature selection and decision-making process</a:t>
            </a:r>
            <a:endParaRPr>
              <a:solidFill>
                <a:srgbClr val="FFFFFF"/>
              </a:solidFill>
              <a:latin typeface="Maven Pro"/>
              <a:ea typeface="Maven Pro"/>
              <a:cs typeface="Maven Pro"/>
              <a:sym typeface="Maven Pro"/>
            </a:endParaRPr>
          </a:p>
          <a:p>
            <a:pPr indent="-304800" lvl="1" marL="914400" rtl="0" algn="l">
              <a:spcBef>
                <a:spcPts val="0"/>
              </a:spcBef>
              <a:spcAft>
                <a:spcPts val="0"/>
              </a:spcAft>
              <a:buClr>
                <a:srgbClr val="FFFFFF"/>
              </a:buClr>
              <a:buSzPts val="1200"/>
              <a:buFont typeface="Maven Pro"/>
              <a:buChar char="○"/>
            </a:pPr>
            <a:r>
              <a:rPr lang="en" sz="1200">
                <a:solidFill>
                  <a:srgbClr val="FFFFFF"/>
                </a:solidFill>
                <a:latin typeface="Maven Pro"/>
                <a:ea typeface="Maven Pro"/>
                <a:cs typeface="Maven Pro"/>
                <a:sym typeface="Maven Pro"/>
              </a:rPr>
              <a:t>Using the resources-master.csv file, we first wanted to create a baseline classification model Simple_Model.ipynb in order to establish a benchmark of how well a winner could be predicted without data preprocessing and feature engineering. Using the Dummy Classifier, which allows us to run the model with null values, the model predicted winners with 51.75% accuracy.</a:t>
            </a:r>
            <a:endParaRPr sz="1200">
              <a:solidFill>
                <a:srgbClr val="FFFFFF"/>
              </a:solidFill>
              <a:latin typeface="Maven Pro"/>
              <a:ea typeface="Maven Pro"/>
              <a:cs typeface="Maven Pro"/>
              <a:sym typeface="Maven Pro"/>
            </a:endParaRPr>
          </a:p>
          <a:p>
            <a:pPr indent="0" lvl="0" marL="914400" rtl="0" algn="l">
              <a:spcBef>
                <a:spcPts val="0"/>
              </a:spcBef>
              <a:spcAft>
                <a:spcPts val="0"/>
              </a:spcAft>
              <a:buNone/>
            </a:pPr>
            <a:r>
              <a:t/>
            </a:r>
            <a:endParaRPr sz="1200">
              <a:solidFill>
                <a:srgbClr val="FFFFFF"/>
              </a:solidFill>
              <a:latin typeface="Maven Pro"/>
              <a:ea typeface="Maven Pro"/>
              <a:cs typeface="Maven Pro"/>
              <a:sym typeface="Maven Pro"/>
            </a:endParaRPr>
          </a:p>
          <a:p>
            <a:pPr indent="-317500" lvl="1" marL="914400" rtl="0" algn="l">
              <a:spcBef>
                <a:spcPts val="0"/>
              </a:spcBef>
              <a:spcAft>
                <a:spcPts val="0"/>
              </a:spcAft>
              <a:buClr>
                <a:srgbClr val="FFFFFF"/>
              </a:buClr>
              <a:buSzPts val="1400"/>
              <a:buFont typeface="Maven Pro"/>
              <a:buChar char="○"/>
            </a:pPr>
            <a:r>
              <a:rPr lang="en" sz="1200">
                <a:solidFill>
                  <a:srgbClr val="FFFFFF"/>
                </a:solidFill>
                <a:latin typeface="Maven Pro"/>
                <a:ea typeface="Maven Pro"/>
                <a:cs typeface="Maven Pro"/>
                <a:sym typeface="Maven Pro"/>
              </a:rPr>
              <a:t>We have a very robust dataset with 137 columns of data. In order to achieve better model performance we must:</a:t>
            </a:r>
            <a:endParaRPr sz="1200">
              <a:solidFill>
                <a:srgbClr val="FFFFFF"/>
              </a:solidFill>
              <a:latin typeface="Maven Pro"/>
              <a:ea typeface="Maven Pro"/>
              <a:cs typeface="Maven Pro"/>
              <a:sym typeface="Maven Pro"/>
            </a:endParaRPr>
          </a:p>
          <a:p>
            <a:pPr indent="-317500" lvl="2" marL="1371600" rtl="0" algn="l">
              <a:spcBef>
                <a:spcPts val="0"/>
              </a:spcBef>
              <a:spcAft>
                <a:spcPts val="0"/>
              </a:spcAft>
              <a:buClr>
                <a:srgbClr val="FFFFFF"/>
              </a:buClr>
              <a:buSzPts val="1400"/>
              <a:buFont typeface="Maven Pro"/>
              <a:buChar char="■"/>
            </a:pPr>
            <a:r>
              <a:rPr lang="en" sz="1200">
                <a:solidFill>
                  <a:srgbClr val="FFFFFF"/>
                </a:solidFill>
                <a:latin typeface="Maven Pro"/>
                <a:ea typeface="Maven Pro"/>
                <a:cs typeface="Maven Pro"/>
                <a:sym typeface="Maven Pro"/>
              </a:rPr>
              <a:t>Feature Engineer - Limit input features by combining similar variables in order to increase correlation</a:t>
            </a:r>
            <a:endParaRPr sz="1200">
              <a:solidFill>
                <a:srgbClr val="FFFFFF"/>
              </a:solidFill>
              <a:latin typeface="Maven Pro"/>
              <a:ea typeface="Maven Pro"/>
              <a:cs typeface="Maven Pro"/>
              <a:sym typeface="Maven Pro"/>
            </a:endParaRPr>
          </a:p>
          <a:p>
            <a:pPr indent="-317500" lvl="2" marL="1371600" rtl="0" algn="l">
              <a:spcBef>
                <a:spcPts val="0"/>
              </a:spcBef>
              <a:spcAft>
                <a:spcPts val="0"/>
              </a:spcAft>
              <a:buClr>
                <a:srgbClr val="FFFFFF"/>
              </a:buClr>
              <a:buSzPts val="1400"/>
              <a:buFont typeface="Maven Pro"/>
              <a:buChar char="■"/>
            </a:pPr>
            <a:r>
              <a:rPr lang="en" sz="1200">
                <a:solidFill>
                  <a:srgbClr val="FFFFFF"/>
                </a:solidFill>
                <a:latin typeface="Maven Pro"/>
                <a:ea typeface="Maven Pro"/>
                <a:cs typeface="Maven Pro"/>
                <a:sym typeface="Maven Pro"/>
              </a:rPr>
              <a:t>Eliminate 'noisy' data</a:t>
            </a:r>
            <a:endParaRPr sz="1200">
              <a:solidFill>
                <a:srgbClr val="FFFFFF"/>
              </a:solidFill>
              <a:latin typeface="Maven Pro"/>
              <a:ea typeface="Maven Pro"/>
              <a:cs typeface="Maven Pro"/>
              <a:sym typeface="Maven Pro"/>
            </a:endParaRPr>
          </a:p>
          <a:p>
            <a:pPr indent="-317500" lvl="2" marL="1371600" rtl="0" algn="l">
              <a:spcBef>
                <a:spcPts val="0"/>
              </a:spcBef>
              <a:spcAft>
                <a:spcPts val="0"/>
              </a:spcAft>
              <a:buClr>
                <a:srgbClr val="FFFFFF"/>
              </a:buClr>
              <a:buSzPts val="1400"/>
              <a:buFont typeface="Maven Pro"/>
              <a:buChar char="■"/>
            </a:pPr>
            <a:r>
              <a:rPr lang="en" sz="1200">
                <a:solidFill>
                  <a:srgbClr val="FFFFFF"/>
                </a:solidFill>
                <a:latin typeface="Maven Pro"/>
                <a:ea typeface="Maven Pro"/>
                <a:cs typeface="Maven Pro"/>
                <a:sym typeface="Maven Pro"/>
              </a:rPr>
              <a:t>Find null values and fill them</a:t>
            </a:r>
            <a:endParaRPr sz="1200">
              <a:solidFill>
                <a:srgbClr val="FFFFFF"/>
              </a:solidFill>
              <a:latin typeface="Maven Pro"/>
              <a:ea typeface="Maven Pro"/>
              <a:cs typeface="Maven Pro"/>
              <a:sym typeface="Maven Pro"/>
            </a:endParaRPr>
          </a:p>
          <a:p>
            <a:pPr indent="-317500" lvl="2" marL="1371600" rtl="0" algn="l">
              <a:spcBef>
                <a:spcPts val="0"/>
              </a:spcBef>
              <a:spcAft>
                <a:spcPts val="0"/>
              </a:spcAft>
              <a:buClr>
                <a:srgbClr val="FFFFFF"/>
              </a:buClr>
              <a:buSzPts val="1400"/>
              <a:buFont typeface="Maven Pro"/>
              <a:buChar char="■"/>
            </a:pPr>
            <a:r>
              <a:rPr lang="en" sz="1200">
                <a:solidFill>
                  <a:srgbClr val="FFFFFF"/>
                </a:solidFill>
                <a:latin typeface="Maven Pro"/>
                <a:ea typeface="Maven Pro"/>
                <a:cs typeface="Maven Pro"/>
                <a:sym typeface="Maven Pro"/>
              </a:rPr>
              <a:t>Encode categorical variables</a:t>
            </a:r>
            <a:endParaRPr sz="1200">
              <a:solidFill>
                <a:srgbClr val="FFFFFF"/>
              </a:solidFill>
              <a:latin typeface="Maven Pro"/>
              <a:ea typeface="Maven Pro"/>
              <a:cs typeface="Maven Pro"/>
              <a:sym typeface="Maven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30"/>
          <p:cNvSpPr txBox="1"/>
          <p:nvPr>
            <p:ph type="ctrTitle"/>
          </p:nvPr>
        </p:nvSpPr>
        <p:spPr>
          <a:xfrm>
            <a:off x="436575" y="115225"/>
            <a:ext cx="8562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Machine Learning Analysis II</a:t>
            </a:r>
            <a:endParaRPr/>
          </a:p>
        </p:txBody>
      </p:sp>
      <p:sp>
        <p:nvSpPr>
          <p:cNvPr id="650" name="Google Shape;650;p30"/>
          <p:cNvSpPr txBox="1"/>
          <p:nvPr/>
        </p:nvSpPr>
        <p:spPr>
          <a:xfrm>
            <a:off x="277475" y="618300"/>
            <a:ext cx="8304000" cy="4340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Maven Pro"/>
              <a:buChar char="●"/>
            </a:pPr>
            <a:r>
              <a:rPr lang="en">
                <a:solidFill>
                  <a:schemeClr val="lt1"/>
                </a:solidFill>
                <a:latin typeface="Maven Pro"/>
                <a:ea typeface="Maven Pro"/>
                <a:cs typeface="Maven Pro"/>
                <a:sym typeface="Maven Pro"/>
              </a:rPr>
              <a:t>How data was split into training</a:t>
            </a:r>
            <a:endParaRPr>
              <a:solidFill>
                <a:schemeClr val="lt1"/>
              </a:solidFill>
              <a:latin typeface="Maven Pro"/>
              <a:ea typeface="Maven Pro"/>
              <a:cs typeface="Maven Pro"/>
              <a:sym typeface="Maven Pro"/>
            </a:endParaRPr>
          </a:p>
          <a:p>
            <a:pPr indent="-317500" lvl="1" marL="914400" rtl="0" algn="l">
              <a:spcBef>
                <a:spcPts val="0"/>
              </a:spcBef>
              <a:spcAft>
                <a:spcPts val="0"/>
              </a:spcAft>
              <a:buClr>
                <a:schemeClr val="lt1"/>
              </a:buClr>
              <a:buSzPts val="1400"/>
              <a:buFont typeface="Maven Pro"/>
              <a:buChar char="○"/>
            </a:pPr>
            <a:r>
              <a:rPr lang="en" sz="1200">
                <a:solidFill>
                  <a:schemeClr val="lt1"/>
                </a:solidFill>
                <a:latin typeface="Maven Pro"/>
                <a:ea typeface="Maven Pro"/>
                <a:cs typeface="Maven Pro"/>
                <a:sym typeface="Maven Pro"/>
              </a:rPr>
              <a:t>We then set out to create a model that would perform better than our baseline model, by first preprocessing the data and implementing feature engineering- data_preprocessing.ipynb. In this dataset we were dealing with 137 variables many of which contained a significant amount of null values. In order to ensure key variables were not eliminated, we first encoded the winning column and ran a correlation function in pandas to see which variables most correlated to winners. After that, we recognized that the majority of our variables were duplicates in a sense—statistics for the Red Corner fighter, and statistics for the Blue Corner fighter. To increase correlation and concentrate the data, we subtracted all Red Corner statistics from Blue Corner statistics (Blue-Red) and created 'difference' variables. Then we dropped all variables that were common to both fighters in that fight; such as date, location, weight class, ect. Looking at the data further we recognized there was a large chunk of variables associated to rankings in a given weight class that contained a significant amount of null values. After further analysis only one of these rankings columns was pertinent and all the others were dropped. Then columns with strings were encoded, and false NaN columns were filled with their true value of 0.</a:t>
            </a:r>
            <a:endParaRPr>
              <a:solidFill>
                <a:schemeClr val="lt1"/>
              </a:solidFill>
              <a:latin typeface="Maven Pro"/>
              <a:ea typeface="Maven Pro"/>
              <a:cs typeface="Maven Pro"/>
              <a:sym typeface="Maven Pro"/>
            </a:endParaRPr>
          </a:p>
          <a:p>
            <a:pPr indent="-317500" lvl="0" marL="457200" rtl="0" algn="l">
              <a:spcBef>
                <a:spcPts val="0"/>
              </a:spcBef>
              <a:spcAft>
                <a:spcPts val="0"/>
              </a:spcAft>
              <a:buClr>
                <a:schemeClr val="lt1"/>
              </a:buClr>
              <a:buSzPts val="1400"/>
              <a:buFont typeface="Maven Pro"/>
              <a:buChar char="●"/>
            </a:pPr>
            <a:r>
              <a:rPr lang="en">
                <a:solidFill>
                  <a:schemeClr val="lt1"/>
                </a:solidFill>
                <a:latin typeface="Maven Pro"/>
                <a:ea typeface="Maven Pro"/>
                <a:cs typeface="Maven Pro"/>
                <a:sym typeface="Maven Pro"/>
              </a:rPr>
              <a:t>Testing sets and model choice</a:t>
            </a:r>
            <a:r>
              <a:rPr lang="en" sz="1200">
                <a:solidFill>
                  <a:schemeClr val="lt1"/>
                </a:solidFill>
                <a:latin typeface="Maven Pro"/>
                <a:ea typeface="Maven Pro"/>
                <a:cs typeface="Maven Pro"/>
                <a:sym typeface="Maven Pro"/>
              </a:rPr>
              <a:t>—</a:t>
            </a:r>
            <a:r>
              <a:rPr lang="en">
                <a:solidFill>
                  <a:schemeClr val="lt1"/>
                </a:solidFill>
                <a:latin typeface="Maven Pro"/>
                <a:ea typeface="Maven Pro"/>
                <a:cs typeface="Maven Pro"/>
                <a:sym typeface="Maven Pro"/>
              </a:rPr>
              <a:t>limitations and benefits</a:t>
            </a:r>
            <a:endParaRPr>
              <a:solidFill>
                <a:schemeClr val="lt1"/>
              </a:solidFill>
              <a:latin typeface="Maven Pro"/>
              <a:ea typeface="Maven Pro"/>
              <a:cs typeface="Maven Pro"/>
              <a:sym typeface="Maven Pro"/>
            </a:endParaRPr>
          </a:p>
          <a:p>
            <a:pPr indent="-304800" lvl="1" marL="914400" rtl="0" algn="l">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For our improved model we decided to compare the results between a Random Forest classifier and a Deep Neural Networkufc_RF_vs_NN.ipynb, because we were looking to classify winners with a very large dataset. We tinkered with different train/test splits but results were best with a standard 25% test split. The RF Classifier resulted in 78% accuracy while the Deep NN resulted in 76% accuracy. It does not seem that either model was overfit, and they were able to predict winners of the fights with over 75% accuracy.</a:t>
            </a:r>
            <a:endParaRPr sz="1200">
              <a:solidFill>
                <a:schemeClr val="lt1"/>
              </a:solidFill>
              <a:latin typeface="Maven Pro"/>
              <a:ea typeface="Maven Pro"/>
              <a:cs typeface="Maven Pro"/>
              <a:sym typeface="Maven Pr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31"/>
          <p:cNvSpPr txBox="1"/>
          <p:nvPr>
            <p:ph type="ctrTitle"/>
          </p:nvPr>
        </p:nvSpPr>
        <p:spPr>
          <a:xfrm>
            <a:off x="290550" y="723675"/>
            <a:ext cx="8562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Description of Tools to Create Final Dashboard</a:t>
            </a:r>
            <a:endParaRPr/>
          </a:p>
        </p:txBody>
      </p:sp>
      <p:sp>
        <p:nvSpPr>
          <p:cNvPr id="656" name="Google Shape;656;p31"/>
          <p:cNvSpPr txBox="1"/>
          <p:nvPr/>
        </p:nvSpPr>
        <p:spPr>
          <a:xfrm>
            <a:off x="958950" y="1213675"/>
            <a:ext cx="72261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Maven Pro"/>
                <a:ea typeface="Maven Pro"/>
                <a:cs typeface="Maven Pro"/>
                <a:sym typeface="Maven Pro"/>
              </a:rPr>
              <a:t>For our final presentation, we will utilize the following tools to create visualizations:</a:t>
            </a:r>
            <a:endParaRPr>
              <a:solidFill>
                <a:srgbClr val="FFFFFF"/>
              </a:solidFill>
              <a:latin typeface="Maven Pro"/>
              <a:ea typeface="Maven Pro"/>
              <a:cs typeface="Maven Pro"/>
              <a:sym typeface="Maven Pro"/>
            </a:endParaRPr>
          </a:p>
          <a:p>
            <a:pPr indent="-317500" lvl="0" marL="457200" rtl="0" algn="l">
              <a:spcBef>
                <a:spcPts val="0"/>
              </a:spcBef>
              <a:spcAft>
                <a:spcPts val="0"/>
              </a:spcAft>
              <a:buClr>
                <a:srgbClr val="FFFFFF"/>
              </a:buClr>
              <a:buSzPts val="1400"/>
              <a:buFont typeface="Maven Pro"/>
              <a:buChar char="●"/>
            </a:pPr>
            <a:r>
              <a:rPr lang="en">
                <a:solidFill>
                  <a:srgbClr val="FFFFFF"/>
                </a:solidFill>
                <a:latin typeface="Maven Pro"/>
                <a:ea typeface="Maven Pro"/>
                <a:cs typeface="Maven Pro"/>
                <a:sym typeface="Maven Pro"/>
              </a:rPr>
              <a:t>Google Slides</a:t>
            </a:r>
            <a:endParaRPr>
              <a:solidFill>
                <a:srgbClr val="FFFFFF"/>
              </a:solidFill>
              <a:latin typeface="Maven Pro"/>
              <a:ea typeface="Maven Pro"/>
              <a:cs typeface="Maven Pro"/>
              <a:sym typeface="Maven Pro"/>
            </a:endParaRPr>
          </a:p>
          <a:p>
            <a:pPr indent="-317500" lvl="0" marL="457200" rtl="0" algn="l">
              <a:spcBef>
                <a:spcPts val="0"/>
              </a:spcBef>
              <a:spcAft>
                <a:spcPts val="0"/>
              </a:spcAft>
              <a:buClr>
                <a:srgbClr val="FFFFFF"/>
              </a:buClr>
              <a:buSzPts val="1400"/>
              <a:buFont typeface="Maven Pro"/>
              <a:buChar char="●"/>
            </a:pPr>
            <a:r>
              <a:rPr lang="en">
                <a:solidFill>
                  <a:srgbClr val="FFFFFF"/>
                </a:solidFill>
                <a:latin typeface="Maven Pro"/>
                <a:ea typeface="Maven Pro"/>
                <a:cs typeface="Maven Pro"/>
                <a:sym typeface="Maven Pro"/>
              </a:rPr>
              <a:t>Tableau Public</a:t>
            </a:r>
            <a:endParaRPr>
              <a:solidFill>
                <a:srgbClr val="FFFFFF"/>
              </a:solidFill>
              <a:latin typeface="Maven Pro"/>
              <a:ea typeface="Maven Pro"/>
              <a:cs typeface="Maven Pro"/>
              <a:sym typeface="Maven Pro"/>
            </a:endParaRPr>
          </a:p>
          <a:p>
            <a:pPr indent="-317500" lvl="0" marL="457200" rtl="0" algn="l">
              <a:spcBef>
                <a:spcPts val="0"/>
              </a:spcBef>
              <a:spcAft>
                <a:spcPts val="0"/>
              </a:spcAft>
              <a:buClr>
                <a:srgbClr val="FFFFFF"/>
              </a:buClr>
              <a:buSzPts val="1400"/>
              <a:buFont typeface="Maven Pro"/>
              <a:buChar char="●"/>
            </a:pPr>
            <a:r>
              <a:rPr lang="en">
                <a:solidFill>
                  <a:srgbClr val="FFFFFF"/>
                </a:solidFill>
                <a:latin typeface="Maven Pro"/>
                <a:ea typeface="Maven Pro"/>
                <a:cs typeface="Maven Pro"/>
                <a:sym typeface="Maven Pro"/>
              </a:rPr>
              <a:t>Python</a:t>
            </a:r>
            <a:endParaRPr>
              <a:solidFill>
                <a:srgbClr val="FFFFFF"/>
              </a:solidFill>
              <a:latin typeface="Maven Pro"/>
              <a:ea typeface="Maven Pro"/>
              <a:cs typeface="Maven Pro"/>
              <a:sym typeface="Maven Pro"/>
            </a:endParaRPr>
          </a:p>
          <a:p>
            <a:pPr indent="-317500" lvl="1" marL="914400" rtl="0" algn="l">
              <a:spcBef>
                <a:spcPts val="0"/>
              </a:spcBef>
              <a:spcAft>
                <a:spcPts val="0"/>
              </a:spcAft>
              <a:buClr>
                <a:srgbClr val="FFFFFF"/>
              </a:buClr>
              <a:buSzPts val="1400"/>
              <a:buFont typeface="Maven Pro"/>
              <a:buChar char="○"/>
            </a:pPr>
            <a:r>
              <a:rPr lang="en">
                <a:solidFill>
                  <a:srgbClr val="FFFFFF"/>
                </a:solidFill>
                <a:latin typeface="Maven Pro"/>
                <a:ea typeface="Maven Pro"/>
                <a:cs typeface="Maven Pro"/>
                <a:sym typeface="Maven Pro"/>
              </a:rPr>
              <a:t>Seaborn</a:t>
            </a:r>
            <a:endParaRPr>
              <a:solidFill>
                <a:srgbClr val="FFFFFF"/>
              </a:solidFill>
              <a:latin typeface="Maven Pro"/>
              <a:ea typeface="Maven Pro"/>
              <a:cs typeface="Maven Pro"/>
              <a:sym typeface="Maven Pro"/>
            </a:endParaRPr>
          </a:p>
          <a:p>
            <a:pPr indent="-317500" lvl="1" marL="914400" rtl="0" algn="l">
              <a:spcBef>
                <a:spcPts val="0"/>
              </a:spcBef>
              <a:spcAft>
                <a:spcPts val="0"/>
              </a:spcAft>
              <a:buClr>
                <a:srgbClr val="FFFFFF"/>
              </a:buClr>
              <a:buSzPts val="1400"/>
              <a:buFont typeface="Maven Pro"/>
              <a:buChar char="○"/>
            </a:pPr>
            <a:r>
              <a:rPr lang="en">
                <a:solidFill>
                  <a:srgbClr val="FFFFFF"/>
                </a:solidFill>
                <a:latin typeface="Maven Pro"/>
                <a:ea typeface="Maven Pro"/>
                <a:cs typeface="Maven Pro"/>
                <a:sym typeface="Maven Pro"/>
              </a:rPr>
              <a:t>MatPlotLib.PyPlot</a:t>
            </a:r>
            <a:endParaRPr>
              <a:solidFill>
                <a:srgbClr val="FFFFFF"/>
              </a:solidFill>
              <a:latin typeface="Maven Pro"/>
              <a:ea typeface="Maven Pro"/>
              <a:cs typeface="Maven Pro"/>
              <a:sym typeface="Maven Pro"/>
            </a:endParaRPr>
          </a:p>
          <a:p>
            <a:pPr indent="-317500" lvl="1" marL="914400" rtl="0" algn="l">
              <a:spcBef>
                <a:spcPts val="0"/>
              </a:spcBef>
              <a:spcAft>
                <a:spcPts val="0"/>
              </a:spcAft>
              <a:buClr>
                <a:srgbClr val="FFFFFF"/>
              </a:buClr>
              <a:buSzPts val="1400"/>
              <a:buFont typeface="Maven Pro"/>
              <a:buChar char="○"/>
            </a:pPr>
            <a:r>
              <a:rPr lang="en">
                <a:solidFill>
                  <a:srgbClr val="FFFFFF"/>
                </a:solidFill>
                <a:latin typeface="Maven Pro"/>
                <a:ea typeface="Maven Pro"/>
                <a:cs typeface="Maven Pro"/>
                <a:sym typeface="Maven Pro"/>
              </a:rPr>
              <a:t>Pandas</a:t>
            </a:r>
            <a:endParaRPr>
              <a:solidFill>
                <a:srgbClr val="FFFFFF"/>
              </a:solidFill>
              <a:latin typeface="Maven Pro"/>
              <a:ea typeface="Maven Pro"/>
              <a:cs typeface="Maven Pro"/>
              <a:sym typeface="Maven Pro"/>
            </a:endParaRPr>
          </a:p>
        </p:txBody>
      </p:sp>
      <p:sp>
        <p:nvSpPr>
          <p:cNvPr id="657" name="Google Shape;657;p31"/>
          <p:cNvSpPr txBox="1"/>
          <p:nvPr>
            <p:ph type="ctrTitle"/>
          </p:nvPr>
        </p:nvSpPr>
        <p:spPr>
          <a:xfrm>
            <a:off x="290550" y="3026850"/>
            <a:ext cx="6820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Description of Interactive Elements</a:t>
            </a:r>
            <a:endParaRPr/>
          </a:p>
        </p:txBody>
      </p:sp>
      <p:sp>
        <p:nvSpPr>
          <p:cNvPr id="658" name="Google Shape;658;p31"/>
          <p:cNvSpPr txBox="1"/>
          <p:nvPr/>
        </p:nvSpPr>
        <p:spPr>
          <a:xfrm>
            <a:off x="958950" y="3724625"/>
            <a:ext cx="722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FFFF"/>
              </a:solidFill>
              <a:latin typeface="Maven Pro"/>
              <a:ea typeface="Maven Pro"/>
              <a:cs typeface="Maven Pro"/>
              <a:sym typeface="Maven Pro"/>
            </a:endParaRPr>
          </a:p>
        </p:txBody>
      </p:sp>
      <p:sp>
        <p:nvSpPr>
          <p:cNvPr id="659" name="Google Shape;659;p31"/>
          <p:cNvSpPr txBox="1"/>
          <p:nvPr/>
        </p:nvSpPr>
        <p:spPr>
          <a:xfrm>
            <a:off x="958950" y="3604650"/>
            <a:ext cx="76218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Maven Pro"/>
              <a:buChar char="●"/>
            </a:pPr>
            <a:r>
              <a:rPr lang="en">
                <a:solidFill>
                  <a:schemeClr val="lt1"/>
                </a:solidFill>
                <a:latin typeface="Maven Pro"/>
                <a:ea typeface="Maven Pro"/>
                <a:cs typeface="Maven Pro"/>
                <a:sym typeface="Maven Pro"/>
              </a:rPr>
              <a:t>Table with heat map to showcase intensity of fighter statistics against one another</a:t>
            </a:r>
            <a:endParaRPr>
              <a:solidFill>
                <a:schemeClr val="lt1"/>
              </a:solidFill>
              <a:latin typeface="Maven Pro"/>
              <a:ea typeface="Maven Pro"/>
              <a:cs typeface="Maven Pro"/>
              <a:sym typeface="Maven Pro"/>
            </a:endParaRPr>
          </a:p>
          <a:p>
            <a:pPr indent="-317500" lvl="0" marL="457200" rtl="0" algn="l">
              <a:spcBef>
                <a:spcPts val="0"/>
              </a:spcBef>
              <a:spcAft>
                <a:spcPts val="0"/>
              </a:spcAft>
              <a:buClr>
                <a:schemeClr val="lt1"/>
              </a:buClr>
              <a:buSzPts val="1400"/>
              <a:buFont typeface="Maven Pro"/>
              <a:buChar char="●"/>
            </a:pPr>
            <a:r>
              <a:rPr lang="en">
                <a:solidFill>
                  <a:schemeClr val="lt1"/>
                </a:solidFill>
                <a:latin typeface="Maven Pro"/>
                <a:ea typeface="Maven Pro"/>
                <a:cs typeface="Maven Pro"/>
                <a:sym typeface="Maven Pro"/>
              </a:rPr>
              <a:t>Chart with label brushing to allow for automatic appearance of an identifying label when the cursor hovers over a particular plot element</a:t>
            </a:r>
            <a:endParaRPr>
              <a:solidFill>
                <a:schemeClr val="lt1"/>
              </a:solidFill>
              <a:latin typeface="Maven Pro"/>
              <a:ea typeface="Maven Pro"/>
              <a:cs typeface="Maven Pro"/>
              <a:sym typeface="Maven Pro"/>
            </a:endParaRPr>
          </a:p>
          <a:p>
            <a:pPr indent="-317500" lvl="0" marL="457200" rtl="0" algn="l">
              <a:spcBef>
                <a:spcPts val="0"/>
              </a:spcBef>
              <a:spcAft>
                <a:spcPts val="0"/>
              </a:spcAft>
              <a:buClr>
                <a:schemeClr val="lt1"/>
              </a:buClr>
              <a:buSzPts val="1400"/>
              <a:buFont typeface="Maven Pro"/>
              <a:buChar char="●"/>
            </a:pPr>
            <a:r>
              <a:rPr lang="en">
                <a:solidFill>
                  <a:schemeClr val="lt1"/>
                </a:solidFill>
                <a:latin typeface="Maven Pro"/>
                <a:ea typeface="Maven Pro"/>
                <a:cs typeface="Maven Pro"/>
                <a:sym typeface="Maven Pro"/>
              </a:rPr>
              <a:t>Table with filters to easily select fighters statistics for side by side comparison</a:t>
            </a:r>
            <a:endParaRPr>
              <a:solidFill>
                <a:schemeClr val="lt1"/>
              </a:solidFill>
              <a:latin typeface="Maven Pro"/>
              <a:ea typeface="Maven Pro"/>
              <a:cs typeface="Maven Pro"/>
              <a:sym typeface="Maven Pro"/>
            </a:endParaRPr>
          </a:p>
        </p:txBody>
      </p:sp>
    </p:spTree>
  </p:cSld>
  <p:clrMapOvr>
    <a:masterClrMapping/>
  </p:clrMapOvr>
</p:sld>
</file>

<file path=ppt/theme/theme1.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